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6"/>
  </p:notesMasterIdLst>
  <p:sldIdLst>
    <p:sldId id="344" r:id="rId2"/>
    <p:sldId id="345" r:id="rId3"/>
    <p:sldId id="258" r:id="rId4"/>
    <p:sldId id="259" r:id="rId5"/>
    <p:sldId id="346" r:id="rId6"/>
    <p:sldId id="347" r:id="rId7"/>
    <p:sldId id="348" r:id="rId8"/>
    <p:sldId id="349" r:id="rId9"/>
    <p:sldId id="264" r:id="rId10"/>
    <p:sldId id="265" r:id="rId11"/>
    <p:sldId id="267" r:id="rId12"/>
    <p:sldId id="268" r:id="rId13"/>
    <p:sldId id="362" r:id="rId14"/>
    <p:sldId id="269" r:id="rId15"/>
    <p:sldId id="353" r:id="rId16"/>
    <p:sldId id="354" r:id="rId17"/>
    <p:sldId id="355" r:id="rId18"/>
    <p:sldId id="270" r:id="rId19"/>
    <p:sldId id="312" r:id="rId20"/>
    <p:sldId id="272" r:id="rId21"/>
    <p:sldId id="273" r:id="rId22"/>
    <p:sldId id="274" r:id="rId23"/>
    <p:sldId id="275" r:id="rId24"/>
    <p:sldId id="276" r:id="rId25"/>
    <p:sldId id="277" r:id="rId26"/>
    <p:sldId id="356" r:id="rId27"/>
    <p:sldId id="361" r:id="rId28"/>
    <p:sldId id="357" r:id="rId29"/>
    <p:sldId id="358" r:id="rId30"/>
    <p:sldId id="359" r:id="rId31"/>
    <p:sldId id="360" r:id="rId32"/>
    <p:sldId id="314" r:id="rId33"/>
    <p:sldId id="315" r:id="rId34"/>
    <p:sldId id="313" r:id="rId35"/>
    <p:sldId id="306" r:id="rId36"/>
    <p:sldId id="309" r:id="rId37"/>
    <p:sldId id="308" r:id="rId38"/>
    <p:sldId id="307" r:id="rId39"/>
    <p:sldId id="279" r:id="rId40"/>
    <p:sldId id="316" r:id="rId41"/>
    <p:sldId id="280" r:id="rId42"/>
    <p:sldId id="337" r:id="rId43"/>
    <p:sldId id="335" r:id="rId44"/>
    <p:sldId id="332" r:id="rId45"/>
    <p:sldId id="336" r:id="rId46"/>
    <p:sldId id="333" r:id="rId47"/>
    <p:sldId id="281" r:id="rId48"/>
    <p:sldId id="282" r:id="rId49"/>
    <p:sldId id="318" r:id="rId50"/>
    <p:sldId id="317" r:id="rId51"/>
    <p:sldId id="305" r:id="rId52"/>
    <p:sldId id="304" r:id="rId53"/>
    <p:sldId id="283" r:id="rId54"/>
    <p:sldId id="302" r:id="rId55"/>
    <p:sldId id="286" r:id="rId56"/>
    <p:sldId id="287" r:id="rId57"/>
    <p:sldId id="288" r:id="rId58"/>
    <p:sldId id="319" r:id="rId59"/>
    <p:sldId id="289" r:id="rId60"/>
    <p:sldId id="291" r:id="rId61"/>
    <p:sldId id="292" r:id="rId62"/>
    <p:sldId id="311" r:id="rId63"/>
    <p:sldId id="293" r:id="rId64"/>
    <p:sldId id="294" r:id="rId65"/>
    <p:sldId id="295" r:id="rId66"/>
    <p:sldId id="296" r:id="rId67"/>
    <p:sldId id="330" r:id="rId68"/>
    <p:sldId id="321" r:id="rId69"/>
    <p:sldId id="320" r:id="rId70"/>
    <p:sldId id="322" r:id="rId71"/>
    <p:sldId id="324" r:id="rId72"/>
    <p:sldId id="323" r:id="rId73"/>
    <p:sldId id="325" r:id="rId74"/>
    <p:sldId id="326" r:id="rId75"/>
    <p:sldId id="328" r:id="rId76"/>
    <p:sldId id="327" r:id="rId77"/>
    <p:sldId id="342" r:id="rId78"/>
    <p:sldId id="340" r:id="rId79"/>
    <p:sldId id="343" r:id="rId80"/>
    <p:sldId id="341" r:id="rId81"/>
    <p:sldId id="329" r:id="rId82"/>
    <p:sldId id="303" r:id="rId83"/>
    <p:sldId id="310" r:id="rId84"/>
    <p:sldId id="338" r:id="rId8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CC6D9-30FC-4ACB-A114-2FF3B5820B4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4620EA-F0E1-4DF6-9707-4D87314E2675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 smtClean="0">
              <a:latin typeface="+mn-lt"/>
              <a:cs typeface="Arial" pitchFamily="34" charset="0"/>
            </a:rPr>
            <a:t>POLLINATION</a:t>
          </a:r>
          <a:endParaRPr lang="en-US" dirty="0">
            <a:latin typeface="+mn-lt"/>
            <a:cs typeface="Arial" pitchFamily="34" charset="0"/>
          </a:endParaRPr>
        </a:p>
      </dgm:t>
    </dgm:pt>
    <dgm:pt modelId="{94F03BC0-F97F-4236-9478-97859B41A087}" type="parTrans" cxnId="{9AE8A4CC-DDA9-44B5-A2DC-93D0C372645A}">
      <dgm:prSet/>
      <dgm:spPr/>
      <dgm:t>
        <a:bodyPr/>
        <a:lstStyle/>
        <a:p>
          <a:endParaRPr lang="en-US"/>
        </a:p>
      </dgm:t>
    </dgm:pt>
    <dgm:pt modelId="{ACCAFC38-7AB6-44D9-B0E8-0E41C8A5D485}" type="sibTrans" cxnId="{9AE8A4CC-DDA9-44B5-A2DC-93D0C372645A}">
      <dgm:prSet/>
      <dgm:spPr/>
      <dgm:t>
        <a:bodyPr/>
        <a:lstStyle/>
        <a:p>
          <a:endParaRPr lang="en-US"/>
        </a:p>
      </dgm:t>
    </dgm:pt>
    <dgm:pt modelId="{A76EF32C-BEEE-47E6-A09C-75C4DD9DA7C8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sz="2000" dirty="0" smtClean="0">
              <a:latin typeface="+mn-lt"/>
              <a:cs typeface="Arial" pitchFamily="34" charset="0"/>
            </a:rPr>
            <a:t>SELF</a:t>
          </a:r>
        </a:p>
        <a:p>
          <a:r>
            <a:rPr lang="en-US" sz="2000" dirty="0" smtClean="0">
              <a:latin typeface="+mn-lt"/>
              <a:cs typeface="Arial" pitchFamily="34" charset="0"/>
            </a:rPr>
            <a:t>Same  flower /different  flower  of same species</a:t>
          </a:r>
          <a:endParaRPr lang="en-US" sz="1500" dirty="0">
            <a:latin typeface="+mn-lt"/>
            <a:cs typeface="Arial" pitchFamily="34" charset="0"/>
          </a:endParaRPr>
        </a:p>
      </dgm:t>
    </dgm:pt>
    <dgm:pt modelId="{9389E777-4950-45F4-8806-9E94BFEACB8B}" type="parTrans" cxnId="{8070A7D4-76CA-4DD7-B8D4-149E9716D25F}">
      <dgm:prSet/>
      <dgm:spPr/>
      <dgm:t>
        <a:bodyPr/>
        <a:lstStyle/>
        <a:p>
          <a:endParaRPr lang="en-US">
            <a:latin typeface="+mn-lt"/>
            <a:cs typeface="Arial" pitchFamily="34" charset="0"/>
          </a:endParaRPr>
        </a:p>
      </dgm:t>
    </dgm:pt>
    <dgm:pt modelId="{1844EB28-E1D6-4DCB-BEEF-35ED44058EA0}" type="sibTrans" cxnId="{8070A7D4-76CA-4DD7-B8D4-149E9716D25F}">
      <dgm:prSet/>
      <dgm:spPr/>
      <dgm:t>
        <a:bodyPr/>
        <a:lstStyle/>
        <a:p>
          <a:endParaRPr lang="en-US"/>
        </a:p>
      </dgm:t>
    </dgm:pt>
    <dgm:pt modelId="{E8544AD9-D3FA-4546-A906-E0A4CDB9FA92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1800" dirty="0" smtClean="0">
              <a:latin typeface="+mn-lt"/>
              <a:cs typeface="Arial" pitchFamily="34" charset="0"/>
            </a:rPr>
            <a:t>AUTOGAMY</a:t>
          </a:r>
        </a:p>
        <a:p>
          <a:r>
            <a:rPr lang="en-US" sz="1600" dirty="0" smtClean="0">
              <a:latin typeface="+mn-lt"/>
              <a:cs typeface="Arial" pitchFamily="34" charset="0"/>
            </a:rPr>
            <a:t>Flowers open ,Synchrony in pollen release and stigma close arrangement.</a:t>
          </a:r>
        </a:p>
      </dgm:t>
    </dgm:pt>
    <dgm:pt modelId="{58056811-3787-463A-B60A-C35E615391F0}" type="parTrans" cxnId="{8A3948FD-FB6E-45D1-B6D8-5F8E14C8D055}">
      <dgm:prSet/>
      <dgm:spPr/>
      <dgm:t>
        <a:bodyPr/>
        <a:lstStyle/>
        <a:p>
          <a:endParaRPr lang="en-US">
            <a:latin typeface="+mn-lt"/>
            <a:cs typeface="Arial" pitchFamily="34" charset="0"/>
          </a:endParaRPr>
        </a:p>
      </dgm:t>
    </dgm:pt>
    <dgm:pt modelId="{D3789B5B-180B-4840-AE94-64AE4407A024}" type="sibTrans" cxnId="{8A3948FD-FB6E-45D1-B6D8-5F8E14C8D055}">
      <dgm:prSet/>
      <dgm:spPr/>
      <dgm:t>
        <a:bodyPr/>
        <a:lstStyle/>
        <a:p>
          <a:endParaRPr lang="en-US"/>
        </a:p>
      </dgm:t>
    </dgm:pt>
    <dgm:pt modelId="{C7DB05E8-62C7-4FED-A8A7-4F7E71A91085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sz="1800" dirty="0" smtClean="0">
              <a:latin typeface="+mn-lt"/>
              <a:cs typeface="Arial" pitchFamily="34" charset="0"/>
            </a:rPr>
            <a:t>GENITOGAMY</a:t>
          </a:r>
        </a:p>
        <a:p>
          <a:r>
            <a:rPr lang="en-US" sz="1600" dirty="0" smtClean="0">
              <a:latin typeface="+mn-lt"/>
              <a:cs typeface="Arial" pitchFamily="34" charset="0"/>
            </a:rPr>
            <a:t>Different  flower  of same plant.</a:t>
          </a:r>
          <a:endParaRPr lang="en-US" sz="1600" dirty="0">
            <a:latin typeface="+mn-lt"/>
            <a:cs typeface="Arial" pitchFamily="34" charset="0"/>
          </a:endParaRPr>
        </a:p>
      </dgm:t>
    </dgm:pt>
    <dgm:pt modelId="{4F994BA9-2778-4173-8864-682492A63A19}" type="parTrans" cxnId="{DB14A517-EDC3-4BB4-90CE-2E1B0A786A7E}">
      <dgm:prSet/>
      <dgm:spPr/>
      <dgm:t>
        <a:bodyPr/>
        <a:lstStyle/>
        <a:p>
          <a:endParaRPr lang="en-US">
            <a:latin typeface="+mn-lt"/>
            <a:cs typeface="Arial" pitchFamily="34" charset="0"/>
          </a:endParaRPr>
        </a:p>
      </dgm:t>
    </dgm:pt>
    <dgm:pt modelId="{DCB124DE-8592-45A5-895D-733F15141E0D}" type="sibTrans" cxnId="{DB14A517-EDC3-4BB4-90CE-2E1B0A786A7E}">
      <dgm:prSet/>
      <dgm:spPr/>
      <dgm:t>
        <a:bodyPr/>
        <a:lstStyle/>
        <a:p>
          <a:endParaRPr lang="en-US"/>
        </a:p>
      </dgm:t>
    </dgm:pt>
    <dgm:pt modelId="{7C1F3704-BE55-47EC-8D09-C6BF32635975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2000" dirty="0" smtClean="0">
              <a:latin typeface="+mn-lt"/>
              <a:cs typeface="Arial" pitchFamily="34" charset="0"/>
            </a:rPr>
            <a:t>CROSS</a:t>
          </a:r>
        </a:p>
        <a:p>
          <a:r>
            <a:rPr lang="en-US" sz="1500" dirty="0" smtClean="0">
              <a:latin typeface="+mn-lt"/>
              <a:cs typeface="Arial" pitchFamily="34" charset="0"/>
            </a:rPr>
            <a:t>Two flower of different plants of same species</a:t>
          </a:r>
          <a:endParaRPr lang="en-US" sz="1500" dirty="0">
            <a:latin typeface="+mn-lt"/>
            <a:cs typeface="Arial" pitchFamily="34" charset="0"/>
          </a:endParaRPr>
        </a:p>
      </dgm:t>
    </dgm:pt>
    <dgm:pt modelId="{EEB6569C-DA48-4953-97E6-DBFAA4DA1461}" type="parTrans" cxnId="{55478F2F-A660-4D6C-B397-19E375E49E38}">
      <dgm:prSet/>
      <dgm:spPr/>
      <dgm:t>
        <a:bodyPr/>
        <a:lstStyle/>
        <a:p>
          <a:endParaRPr lang="en-US">
            <a:latin typeface="+mn-lt"/>
            <a:cs typeface="Arial" pitchFamily="34" charset="0"/>
          </a:endParaRPr>
        </a:p>
      </dgm:t>
    </dgm:pt>
    <dgm:pt modelId="{96637888-0F35-4AC6-9C7A-E0AA0ABE7F66}" type="sibTrans" cxnId="{55478F2F-A660-4D6C-B397-19E375E49E38}">
      <dgm:prSet/>
      <dgm:spPr/>
      <dgm:t>
        <a:bodyPr/>
        <a:lstStyle/>
        <a:p>
          <a:endParaRPr lang="en-US"/>
        </a:p>
      </dgm:t>
    </dgm:pt>
    <dgm:pt modelId="{1346E49C-269E-484D-9A0C-4B314D4F84EE}">
      <dgm:prSet phldrT="[Text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sz="1600" dirty="0" smtClean="0">
              <a:latin typeface="+mn-lt"/>
              <a:cs typeface="Arial" pitchFamily="34" charset="0"/>
            </a:rPr>
            <a:t>XENOGAMY</a:t>
          </a:r>
        </a:p>
        <a:p>
          <a:r>
            <a:rPr lang="en-US" sz="1600" dirty="0" smtClean="0">
              <a:latin typeface="+mn-lt"/>
              <a:cs typeface="Arial" pitchFamily="34" charset="0"/>
            </a:rPr>
            <a:t>Different  flower of different  plant.</a:t>
          </a:r>
          <a:endParaRPr lang="en-US" sz="1600" dirty="0">
            <a:latin typeface="+mn-lt"/>
            <a:cs typeface="Arial" pitchFamily="34" charset="0"/>
          </a:endParaRPr>
        </a:p>
      </dgm:t>
    </dgm:pt>
    <dgm:pt modelId="{5D4A3DE2-09A3-424E-9050-40EFA503F6FE}" type="parTrans" cxnId="{6E6FF018-E6D1-4FC5-80B9-E0E9F3965ADA}">
      <dgm:prSet/>
      <dgm:spPr/>
      <dgm:t>
        <a:bodyPr/>
        <a:lstStyle/>
        <a:p>
          <a:endParaRPr lang="en-US">
            <a:latin typeface="+mn-lt"/>
            <a:cs typeface="Arial" pitchFamily="34" charset="0"/>
          </a:endParaRPr>
        </a:p>
      </dgm:t>
    </dgm:pt>
    <dgm:pt modelId="{FA205884-24AB-4C16-94A0-40ECB7C6F128}" type="sibTrans" cxnId="{6E6FF018-E6D1-4FC5-80B9-E0E9F3965ADA}">
      <dgm:prSet/>
      <dgm:spPr/>
      <dgm:t>
        <a:bodyPr/>
        <a:lstStyle/>
        <a:p>
          <a:endParaRPr lang="en-US"/>
        </a:p>
      </dgm:t>
    </dgm:pt>
    <dgm:pt modelId="{22CBDBA8-3754-461A-8EC0-EB596871EBBA}">
      <dgm:prSet/>
      <dgm:spPr/>
      <dgm:t>
        <a:bodyPr/>
        <a:lstStyle/>
        <a:p>
          <a:endParaRPr lang="en-US">
            <a:latin typeface="+mn-lt"/>
            <a:cs typeface="Arial" pitchFamily="34" charset="0"/>
          </a:endParaRPr>
        </a:p>
      </dgm:t>
    </dgm:pt>
    <dgm:pt modelId="{C9625DFB-CC7C-4AD6-9AC7-CA5D975C2985}" type="parTrans" cxnId="{8AB571B7-5D28-4815-802D-B7FB9FB162FE}">
      <dgm:prSet/>
      <dgm:spPr/>
      <dgm:t>
        <a:bodyPr/>
        <a:lstStyle/>
        <a:p>
          <a:endParaRPr lang="en-US">
            <a:latin typeface="+mn-lt"/>
            <a:cs typeface="Arial" pitchFamily="34" charset="0"/>
          </a:endParaRPr>
        </a:p>
      </dgm:t>
    </dgm:pt>
    <dgm:pt modelId="{2AF78EC2-0ABC-4CD4-A668-5F01EEB75815}" type="sibTrans" cxnId="{8AB571B7-5D28-4815-802D-B7FB9FB162FE}">
      <dgm:prSet/>
      <dgm:spPr/>
      <dgm:t>
        <a:bodyPr/>
        <a:lstStyle/>
        <a:p>
          <a:endParaRPr lang="en-US"/>
        </a:p>
      </dgm:t>
    </dgm:pt>
    <dgm:pt modelId="{82242385-4880-48DF-9AA9-9C976F71343C}">
      <dgm:prSet/>
      <dgm:spPr/>
      <dgm:t>
        <a:bodyPr/>
        <a:lstStyle/>
        <a:p>
          <a:endParaRPr lang="en-US">
            <a:latin typeface="+mn-lt"/>
            <a:cs typeface="Arial" pitchFamily="34" charset="0"/>
          </a:endParaRPr>
        </a:p>
      </dgm:t>
    </dgm:pt>
    <dgm:pt modelId="{12637139-640B-4F3A-BCA2-8CAFC9EA381C}" type="parTrans" cxnId="{ED3FAFF1-5B6C-4545-BB64-6778CBB53508}">
      <dgm:prSet/>
      <dgm:spPr/>
      <dgm:t>
        <a:bodyPr/>
        <a:lstStyle/>
        <a:p>
          <a:endParaRPr lang="en-US">
            <a:latin typeface="+mn-lt"/>
            <a:cs typeface="Arial" pitchFamily="34" charset="0"/>
          </a:endParaRPr>
        </a:p>
      </dgm:t>
    </dgm:pt>
    <dgm:pt modelId="{263BBADD-7BFE-469B-AC3E-DA0064C388F6}" type="sibTrans" cxnId="{ED3FAFF1-5B6C-4545-BB64-6778CBB53508}">
      <dgm:prSet/>
      <dgm:spPr/>
      <dgm:t>
        <a:bodyPr/>
        <a:lstStyle/>
        <a:p>
          <a:endParaRPr lang="en-US"/>
        </a:p>
      </dgm:t>
    </dgm:pt>
    <dgm:pt modelId="{BFC00AE0-258D-4F6B-8FC9-70CC5D66941C}" type="pres">
      <dgm:prSet presAssocID="{7FFCC6D9-30FC-4ACB-A114-2FF3B5820B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FA68417-34E7-4AF2-84C2-95714A114C05}" type="pres">
      <dgm:prSet presAssocID="{244620EA-F0E1-4DF6-9707-4D87314E2675}" presName="hierRoot1" presStyleCnt="0"/>
      <dgm:spPr/>
    </dgm:pt>
    <dgm:pt modelId="{081A9EB6-E671-48E3-9080-1D1C8DC341CD}" type="pres">
      <dgm:prSet presAssocID="{244620EA-F0E1-4DF6-9707-4D87314E2675}" presName="composite" presStyleCnt="0"/>
      <dgm:spPr/>
    </dgm:pt>
    <dgm:pt modelId="{B7F041E5-7F3A-4905-8E67-C105C0AB5568}" type="pres">
      <dgm:prSet presAssocID="{244620EA-F0E1-4DF6-9707-4D87314E2675}" presName="background" presStyleLbl="node0" presStyleIdx="0" presStyleCnt="1"/>
      <dgm:spPr/>
    </dgm:pt>
    <dgm:pt modelId="{1617BDF5-0E40-4348-8271-0F35C26C8BF9}" type="pres">
      <dgm:prSet presAssocID="{244620EA-F0E1-4DF6-9707-4D87314E267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D6110E-4843-4D95-BA94-D721511B11D2}" type="pres">
      <dgm:prSet presAssocID="{244620EA-F0E1-4DF6-9707-4D87314E2675}" presName="hierChild2" presStyleCnt="0"/>
      <dgm:spPr/>
    </dgm:pt>
    <dgm:pt modelId="{861283BA-1B47-45B0-A8E0-C3530E64F318}" type="pres">
      <dgm:prSet presAssocID="{9389E777-4950-45F4-8806-9E94BFEACB8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E2B84B9-BE63-40EF-94CE-50BC41B059EC}" type="pres">
      <dgm:prSet presAssocID="{A76EF32C-BEEE-47E6-A09C-75C4DD9DA7C8}" presName="hierRoot2" presStyleCnt="0"/>
      <dgm:spPr/>
    </dgm:pt>
    <dgm:pt modelId="{0C1428CC-D9E0-4C07-89AA-0BD048B6E4CF}" type="pres">
      <dgm:prSet presAssocID="{A76EF32C-BEEE-47E6-A09C-75C4DD9DA7C8}" presName="composite2" presStyleCnt="0"/>
      <dgm:spPr/>
    </dgm:pt>
    <dgm:pt modelId="{D0A79CB0-E9FC-4673-8CEC-E74D14248745}" type="pres">
      <dgm:prSet presAssocID="{A76EF32C-BEEE-47E6-A09C-75C4DD9DA7C8}" presName="background2" presStyleLbl="node2" presStyleIdx="0" presStyleCnt="2"/>
      <dgm:spPr/>
    </dgm:pt>
    <dgm:pt modelId="{825F7255-E78C-4522-ABD4-0E56CE0F960E}" type="pres">
      <dgm:prSet presAssocID="{A76EF32C-BEEE-47E6-A09C-75C4DD9DA7C8}" presName="text2" presStyleLbl="fgAcc2" presStyleIdx="0" presStyleCnt="2" custScaleX="1455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D3C275-2E83-4A4A-9BEE-F61D7086F5D9}" type="pres">
      <dgm:prSet presAssocID="{A76EF32C-BEEE-47E6-A09C-75C4DD9DA7C8}" presName="hierChild3" presStyleCnt="0"/>
      <dgm:spPr/>
    </dgm:pt>
    <dgm:pt modelId="{8ED4C724-C1E2-41BA-BEF2-2E5C8C200E17}" type="pres">
      <dgm:prSet presAssocID="{58056811-3787-463A-B60A-C35E615391F0}" presName="Name17" presStyleLbl="parChTrans1D3" presStyleIdx="0" presStyleCnt="3"/>
      <dgm:spPr/>
      <dgm:t>
        <a:bodyPr/>
        <a:lstStyle/>
        <a:p>
          <a:endParaRPr lang="en-US"/>
        </a:p>
      </dgm:t>
    </dgm:pt>
    <dgm:pt modelId="{2CB66AED-5F29-4F33-964F-2EC7995D58B6}" type="pres">
      <dgm:prSet presAssocID="{E8544AD9-D3FA-4546-A906-E0A4CDB9FA92}" presName="hierRoot3" presStyleCnt="0"/>
      <dgm:spPr/>
    </dgm:pt>
    <dgm:pt modelId="{BBBBF917-0C6B-4092-B148-5EEC4A2D0D4F}" type="pres">
      <dgm:prSet presAssocID="{E8544AD9-D3FA-4546-A906-E0A4CDB9FA92}" presName="composite3" presStyleCnt="0"/>
      <dgm:spPr/>
    </dgm:pt>
    <dgm:pt modelId="{30778A71-1192-416F-8E9A-763BE22AD9DE}" type="pres">
      <dgm:prSet presAssocID="{E8544AD9-D3FA-4546-A906-E0A4CDB9FA92}" presName="background3" presStyleLbl="node3" presStyleIdx="0" presStyleCnt="3"/>
      <dgm:spPr/>
    </dgm:pt>
    <dgm:pt modelId="{9A22A2D1-345C-4DB7-B1BB-EE0B6735D9DF}" type="pres">
      <dgm:prSet presAssocID="{E8544AD9-D3FA-4546-A906-E0A4CDB9FA92}" presName="text3" presStyleLbl="fgAcc3" presStyleIdx="0" presStyleCnt="3" custScaleX="114486" custScaleY="131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73718E-73F5-41EE-9359-1CC95218E1E8}" type="pres">
      <dgm:prSet presAssocID="{E8544AD9-D3FA-4546-A906-E0A4CDB9FA92}" presName="hierChild4" presStyleCnt="0"/>
      <dgm:spPr/>
    </dgm:pt>
    <dgm:pt modelId="{93A50A5F-17D8-40E7-A489-58E9A4F038B3}" type="pres">
      <dgm:prSet presAssocID="{C9625DFB-CC7C-4AD6-9AC7-CA5D975C2985}" presName="Name23" presStyleLbl="parChTrans1D4" presStyleIdx="0" presStyleCnt="2"/>
      <dgm:spPr/>
      <dgm:t>
        <a:bodyPr/>
        <a:lstStyle/>
        <a:p>
          <a:endParaRPr lang="en-US"/>
        </a:p>
      </dgm:t>
    </dgm:pt>
    <dgm:pt modelId="{E191CFEC-E463-42CF-B39A-4BADF0E1C88E}" type="pres">
      <dgm:prSet presAssocID="{22CBDBA8-3754-461A-8EC0-EB596871EBBA}" presName="hierRoot4" presStyleCnt="0"/>
      <dgm:spPr/>
    </dgm:pt>
    <dgm:pt modelId="{550580F6-C0B2-4CD9-9C37-F6529E2BF911}" type="pres">
      <dgm:prSet presAssocID="{22CBDBA8-3754-461A-8EC0-EB596871EBBA}" presName="composite4" presStyleCnt="0"/>
      <dgm:spPr/>
    </dgm:pt>
    <dgm:pt modelId="{1791EAC7-AD87-4B30-A9EA-C7FABFB846ED}" type="pres">
      <dgm:prSet presAssocID="{22CBDBA8-3754-461A-8EC0-EB596871EBBA}" presName="background4" presStyleLbl="node4" presStyleIdx="0" presStyleCnt="2"/>
      <dgm:spPr/>
    </dgm:pt>
    <dgm:pt modelId="{EDCBB2AD-CB87-45AC-8CCA-8D5C98B677FF}" type="pres">
      <dgm:prSet presAssocID="{22CBDBA8-3754-461A-8EC0-EB596871EBBA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669AE3-3E25-4DE8-B431-4F2BCE04A1F6}" type="pres">
      <dgm:prSet presAssocID="{22CBDBA8-3754-461A-8EC0-EB596871EBBA}" presName="hierChild5" presStyleCnt="0"/>
      <dgm:spPr/>
    </dgm:pt>
    <dgm:pt modelId="{48BEF929-73F3-4954-88AC-0C1A5EBE1EEC}" type="pres">
      <dgm:prSet presAssocID="{12637139-640B-4F3A-BCA2-8CAFC9EA381C}" presName="Name23" presStyleLbl="parChTrans1D4" presStyleIdx="1" presStyleCnt="2"/>
      <dgm:spPr/>
      <dgm:t>
        <a:bodyPr/>
        <a:lstStyle/>
        <a:p>
          <a:endParaRPr lang="en-US"/>
        </a:p>
      </dgm:t>
    </dgm:pt>
    <dgm:pt modelId="{406A8CC0-57C6-477A-AC13-0B51469FCEE0}" type="pres">
      <dgm:prSet presAssocID="{82242385-4880-48DF-9AA9-9C976F71343C}" presName="hierRoot4" presStyleCnt="0"/>
      <dgm:spPr/>
    </dgm:pt>
    <dgm:pt modelId="{923D6A79-7868-4256-9AA0-D2802F7758A8}" type="pres">
      <dgm:prSet presAssocID="{82242385-4880-48DF-9AA9-9C976F71343C}" presName="composite4" presStyleCnt="0"/>
      <dgm:spPr/>
    </dgm:pt>
    <dgm:pt modelId="{96323303-9D19-4C79-ACAE-DEB4EB4136A9}" type="pres">
      <dgm:prSet presAssocID="{82242385-4880-48DF-9AA9-9C976F71343C}" presName="background4" presStyleLbl="node4" presStyleIdx="1" presStyleCnt="2"/>
      <dgm:spPr/>
    </dgm:pt>
    <dgm:pt modelId="{3D1C8833-5046-41D2-8DF0-234C36149FD2}" type="pres">
      <dgm:prSet presAssocID="{82242385-4880-48DF-9AA9-9C976F71343C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B40035-DD16-433A-8018-C3371EA20389}" type="pres">
      <dgm:prSet presAssocID="{82242385-4880-48DF-9AA9-9C976F71343C}" presName="hierChild5" presStyleCnt="0"/>
      <dgm:spPr/>
    </dgm:pt>
    <dgm:pt modelId="{EA5AA9FE-A213-47B0-A674-FBEDFC601702}" type="pres">
      <dgm:prSet presAssocID="{4F994BA9-2778-4173-8864-682492A63A19}" presName="Name17" presStyleLbl="parChTrans1D3" presStyleIdx="1" presStyleCnt="3"/>
      <dgm:spPr/>
      <dgm:t>
        <a:bodyPr/>
        <a:lstStyle/>
        <a:p>
          <a:endParaRPr lang="en-US"/>
        </a:p>
      </dgm:t>
    </dgm:pt>
    <dgm:pt modelId="{CA8E681C-5057-4C62-ABF2-98D988183BF3}" type="pres">
      <dgm:prSet presAssocID="{C7DB05E8-62C7-4FED-A8A7-4F7E71A91085}" presName="hierRoot3" presStyleCnt="0"/>
      <dgm:spPr/>
    </dgm:pt>
    <dgm:pt modelId="{3CDBC1CD-C8E5-4B86-B23E-626F9550BA22}" type="pres">
      <dgm:prSet presAssocID="{C7DB05E8-62C7-4FED-A8A7-4F7E71A91085}" presName="composite3" presStyleCnt="0"/>
      <dgm:spPr/>
    </dgm:pt>
    <dgm:pt modelId="{D5509A43-1439-4B21-B3A9-D724FBFF853A}" type="pres">
      <dgm:prSet presAssocID="{C7DB05E8-62C7-4FED-A8A7-4F7E71A91085}" presName="background3" presStyleLbl="node3" presStyleIdx="1" presStyleCnt="3"/>
      <dgm:spPr/>
    </dgm:pt>
    <dgm:pt modelId="{E4B122D0-F9D4-4360-B5FE-78D275820EC3}" type="pres">
      <dgm:prSet presAssocID="{C7DB05E8-62C7-4FED-A8A7-4F7E71A91085}" presName="text3" presStyleLbl="fgAcc3" presStyleIdx="1" presStyleCnt="3" custScaleX="122672" custScaleY="1370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1C442D-AE15-4D7A-9A33-7D6A1E922F6D}" type="pres">
      <dgm:prSet presAssocID="{C7DB05E8-62C7-4FED-A8A7-4F7E71A91085}" presName="hierChild4" presStyleCnt="0"/>
      <dgm:spPr/>
    </dgm:pt>
    <dgm:pt modelId="{76EF91A2-FB7E-4E1B-88F4-ECDAA98BDB25}" type="pres">
      <dgm:prSet presAssocID="{EEB6569C-DA48-4953-97E6-DBFAA4DA146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A61D520-95B2-411E-AAA6-F323AB3753E3}" type="pres">
      <dgm:prSet presAssocID="{7C1F3704-BE55-47EC-8D09-C6BF32635975}" presName="hierRoot2" presStyleCnt="0"/>
      <dgm:spPr/>
    </dgm:pt>
    <dgm:pt modelId="{F447FB5F-6AED-4EB7-9926-3707CA858B5D}" type="pres">
      <dgm:prSet presAssocID="{7C1F3704-BE55-47EC-8D09-C6BF32635975}" presName="composite2" presStyleCnt="0"/>
      <dgm:spPr/>
    </dgm:pt>
    <dgm:pt modelId="{DE7A3DE0-AAB6-4612-9C51-1D91D345D9EB}" type="pres">
      <dgm:prSet presAssocID="{7C1F3704-BE55-47EC-8D09-C6BF32635975}" presName="background2" presStyleLbl="node2" presStyleIdx="1" presStyleCnt="2"/>
      <dgm:spPr/>
    </dgm:pt>
    <dgm:pt modelId="{C409A0A1-F2F3-42B2-BCFE-67EE84F29BDD}" type="pres">
      <dgm:prSet presAssocID="{7C1F3704-BE55-47EC-8D09-C6BF3263597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3EE635-6874-4041-B59A-E6E7097B1E65}" type="pres">
      <dgm:prSet presAssocID="{7C1F3704-BE55-47EC-8D09-C6BF32635975}" presName="hierChild3" presStyleCnt="0"/>
      <dgm:spPr/>
    </dgm:pt>
    <dgm:pt modelId="{DBDC86E3-CCCC-4FBB-851B-F33642A8C2FA}" type="pres">
      <dgm:prSet presAssocID="{5D4A3DE2-09A3-424E-9050-40EFA503F6FE}" presName="Name17" presStyleLbl="parChTrans1D3" presStyleIdx="2" presStyleCnt="3"/>
      <dgm:spPr/>
      <dgm:t>
        <a:bodyPr/>
        <a:lstStyle/>
        <a:p>
          <a:endParaRPr lang="en-US"/>
        </a:p>
      </dgm:t>
    </dgm:pt>
    <dgm:pt modelId="{77CBF2C9-F4F8-4407-81FA-29391D3B890C}" type="pres">
      <dgm:prSet presAssocID="{1346E49C-269E-484D-9A0C-4B314D4F84EE}" presName="hierRoot3" presStyleCnt="0"/>
      <dgm:spPr/>
    </dgm:pt>
    <dgm:pt modelId="{93C6EF6B-D414-4DB8-9876-199A412C3F57}" type="pres">
      <dgm:prSet presAssocID="{1346E49C-269E-484D-9A0C-4B314D4F84EE}" presName="composite3" presStyleCnt="0"/>
      <dgm:spPr/>
    </dgm:pt>
    <dgm:pt modelId="{96023AF4-3F5B-4264-8389-3C32755B12F3}" type="pres">
      <dgm:prSet presAssocID="{1346E49C-269E-484D-9A0C-4B314D4F84EE}" presName="background3" presStyleLbl="node3" presStyleIdx="2" presStyleCnt="3"/>
      <dgm:spPr/>
    </dgm:pt>
    <dgm:pt modelId="{4B7317F4-BC75-4693-B299-48D5D303C5B5}" type="pres">
      <dgm:prSet presAssocID="{1346E49C-269E-484D-9A0C-4B314D4F84E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D0D9FE-A9E9-47DE-8993-F6D801784C01}" type="pres">
      <dgm:prSet presAssocID="{1346E49C-269E-484D-9A0C-4B314D4F84EE}" presName="hierChild4" presStyleCnt="0"/>
      <dgm:spPr/>
    </dgm:pt>
  </dgm:ptLst>
  <dgm:cxnLst>
    <dgm:cxn modelId="{ED3FAFF1-5B6C-4545-BB64-6778CBB53508}" srcId="{E8544AD9-D3FA-4546-A906-E0A4CDB9FA92}" destId="{82242385-4880-48DF-9AA9-9C976F71343C}" srcOrd="1" destOrd="0" parTransId="{12637139-640B-4F3A-BCA2-8CAFC9EA381C}" sibTransId="{263BBADD-7BFE-469B-AC3E-DA0064C388F6}"/>
    <dgm:cxn modelId="{9B943A15-F587-49A4-B4AA-3005A6A86F5E}" type="presOf" srcId="{5D4A3DE2-09A3-424E-9050-40EFA503F6FE}" destId="{DBDC86E3-CCCC-4FBB-851B-F33642A8C2FA}" srcOrd="0" destOrd="0" presId="urn:microsoft.com/office/officeart/2005/8/layout/hierarchy1"/>
    <dgm:cxn modelId="{146A7DAC-B239-4862-9B3E-FEF95C0C2D1B}" type="presOf" srcId="{7C1F3704-BE55-47EC-8D09-C6BF32635975}" destId="{C409A0A1-F2F3-42B2-BCFE-67EE84F29BDD}" srcOrd="0" destOrd="0" presId="urn:microsoft.com/office/officeart/2005/8/layout/hierarchy1"/>
    <dgm:cxn modelId="{52C8C6A4-3B5E-4D7F-B990-2EB596326E6D}" type="presOf" srcId="{C9625DFB-CC7C-4AD6-9AC7-CA5D975C2985}" destId="{93A50A5F-17D8-40E7-A489-58E9A4F038B3}" srcOrd="0" destOrd="0" presId="urn:microsoft.com/office/officeart/2005/8/layout/hierarchy1"/>
    <dgm:cxn modelId="{5158AAC3-5050-4BFA-BB2C-EA997A0EAC56}" type="presOf" srcId="{1346E49C-269E-484D-9A0C-4B314D4F84EE}" destId="{4B7317F4-BC75-4693-B299-48D5D303C5B5}" srcOrd="0" destOrd="0" presId="urn:microsoft.com/office/officeart/2005/8/layout/hierarchy1"/>
    <dgm:cxn modelId="{8AB571B7-5D28-4815-802D-B7FB9FB162FE}" srcId="{E8544AD9-D3FA-4546-A906-E0A4CDB9FA92}" destId="{22CBDBA8-3754-461A-8EC0-EB596871EBBA}" srcOrd="0" destOrd="0" parTransId="{C9625DFB-CC7C-4AD6-9AC7-CA5D975C2985}" sibTransId="{2AF78EC2-0ABC-4CD4-A668-5F01EEB75815}"/>
    <dgm:cxn modelId="{60C77B15-08EB-462B-9D63-5020A1FD6C4A}" type="presOf" srcId="{E8544AD9-D3FA-4546-A906-E0A4CDB9FA92}" destId="{9A22A2D1-345C-4DB7-B1BB-EE0B6735D9DF}" srcOrd="0" destOrd="0" presId="urn:microsoft.com/office/officeart/2005/8/layout/hierarchy1"/>
    <dgm:cxn modelId="{A10297B5-7B12-4056-9E97-1B2B51809777}" type="presOf" srcId="{4F994BA9-2778-4173-8864-682492A63A19}" destId="{EA5AA9FE-A213-47B0-A674-FBEDFC601702}" srcOrd="0" destOrd="0" presId="urn:microsoft.com/office/officeart/2005/8/layout/hierarchy1"/>
    <dgm:cxn modelId="{9DCABA65-F98F-438B-84F9-EEFF94BA485C}" type="presOf" srcId="{244620EA-F0E1-4DF6-9707-4D87314E2675}" destId="{1617BDF5-0E40-4348-8271-0F35C26C8BF9}" srcOrd="0" destOrd="0" presId="urn:microsoft.com/office/officeart/2005/8/layout/hierarchy1"/>
    <dgm:cxn modelId="{8E4E37DD-B60D-4604-A666-5151F0CE44AD}" type="presOf" srcId="{A76EF32C-BEEE-47E6-A09C-75C4DD9DA7C8}" destId="{825F7255-E78C-4522-ABD4-0E56CE0F960E}" srcOrd="0" destOrd="0" presId="urn:microsoft.com/office/officeart/2005/8/layout/hierarchy1"/>
    <dgm:cxn modelId="{55478F2F-A660-4D6C-B397-19E375E49E38}" srcId="{244620EA-F0E1-4DF6-9707-4D87314E2675}" destId="{7C1F3704-BE55-47EC-8D09-C6BF32635975}" srcOrd="1" destOrd="0" parTransId="{EEB6569C-DA48-4953-97E6-DBFAA4DA1461}" sibTransId="{96637888-0F35-4AC6-9C7A-E0AA0ABE7F66}"/>
    <dgm:cxn modelId="{73DBA96B-6442-4234-8EA8-79E9D7D21A74}" type="presOf" srcId="{82242385-4880-48DF-9AA9-9C976F71343C}" destId="{3D1C8833-5046-41D2-8DF0-234C36149FD2}" srcOrd="0" destOrd="0" presId="urn:microsoft.com/office/officeart/2005/8/layout/hierarchy1"/>
    <dgm:cxn modelId="{8A3948FD-FB6E-45D1-B6D8-5F8E14C8D055}" srcId="{A76EF32C-BEEE-47E6-A09C-75C4DD9DA7C8}" destId="{E8544AD9-D3FA-4546-A906-E0A4CDB9FA92}" srcOrd="0" destOrd="0" parTransId="{58056811-3787-463A-B60A-C35E615391F0}" sibTransId="{D3789B5B-180B-4840-AE94-64AE4407A024}"/>
    <dgm:cxn modelId="{097CD250-A467-4772-94EF-EAFDA30B8035}" type="presOf" srcId="{58056811-3787-463A-B60A-C35E615391F0}" destId="{8ED4C724-C1E2-41BA-BEF2-2E5C8C200E17}" srcOrd="0" destOrd="0" presId="urn:microsoft.com/office/officeart/2005/8/layout/hierarchy1"/>
    <dgm:cxn modelId="{DB14A517-EDC3-4BB4-90CE-2E1B0A786A7E}" srcId="{A76EF32C-BEEE-47E6-A09C-75C4DD9DA7C8}" destId="{C7DB05E8-62C7-4FED-A8A7-4F7E71A91085}" srcOrd="1" destOrd="0" parTransId="{4F994BA9-2778-4173-8864-682492A63A19}" sibTransId="{DCB124DE-8592-45A5-895D-733F15141E0D}"/>
    <dgm:cxn modelId="{F513B09A-0F98-4B31-99CB-EACEEA8D0807}" type="presOf" srcId="{EEB6569C-DA48-4953-97E6-DBFAA4DA1461}" destId="{76EF91A2-FB7E-4E1B-88F4-ECDAA98BDB25}" srcOrd="0" destOrd="0" presId="urn:microsoft.com/office/officeart/2005/8/layout/hierarchy1"/>
    <dgm:cxn modelId="{A45D87B6-2FD3-4675-B569-0E423FC20FFC}" type="presOf" srcId="{22CBDBA8-3754-461A-8EC0-EB596871EBBA}" destId="{EDCBB2AD-CB87-45AC-8CCA-8D5C98B677FF}" srcOrd="0" destOrd="0" presId="urn:microsoft.com/office/officeart/2005/8/layout/hierarchy1"/>
    <dgm:cxn modelId="{6E6FF018-E6D1-4FC5-80B9-E0E9F3965ADA}" srcId="{7C1F3704-BE55-47EC-8D09-C6BF32635975}" destId="{1346E49C-269E-484D-9A0C-4B314D4F84EE}" srcOrd="0" destOrd="0" parTransId="{5D4A3DE2-09A3-424E-9050-40EFA503F6FE}" sibTransId="{FA205884-24AB-4C16-94A0-40ECB7C6F128}"/>
    <dgm:cxn modelId="{9CE8484B-AA02-473D-9A03-C5CD3AB31B10}" type="presOf" srcId="{9389E777-4950-45F4-8806-9E94BFEACB8B}" destId="{861283BA-1B47-45B0-A8E0-C3530E64F318}" srcOrd="0" destOrd="0" presId="urn:microsoft.com/office/officeart/2005/8/layout/hierarchy1"/>
    <dgm:cxn modelId="{C95CB036-9313-481E-8AC7-A01E5CF7DB14}" type="presOf" srcId="{7FFCC6D9-30FC-4ACB-A114-2FF3B5820B4F}" destId="{BFC00AE0-258D-4F6B-8FC9-70CC5D66941C}" srcOrd="0" destOrd="0" presId="urn:microsoft.com/office/officeart/2005/8/layout/hierarchy1"/>
    <dgm:cxn modelId="{9AE8A4CC-DDA9-44B5-A2DC-93D0C372645A}" srcId="{7FFCC6D9-30FC-4ACB-A114-2FF3B5820B4F}" destId="{244620EA-F0E1-4DF6-9707-4D87314E2675}" srcOrd="0" destOrd="0" parTransId="{94F03BC0-F97F-4236-9478-97859B41A087}" sibTransId="{ACCAFC38-7AB6-44D9-B0E8-0E41C8A5D485}"/>
    <dgm:cxn modelId="{460DF902-1B7A-47BC-92BF-732DDAFC4BA0}" type="presOf" srcId="{C7DB05E8-62C7-4FED-A8A7-4F7E71A91085}" destId="{E4B122D0-F9D4-4360-B5FE-78D275820EC3}" srcOrd="0" destOrd="0" presId="urn:microsoft.com/office/officeart/2005/8/layout/hierarchy1"/>
    <dgm:cxn modelId="{8070A7D4-76CA-4DD7-B8D4-149E9716D25F}" srcId="{244620EA-F0E1-4DF6-9707-4D87314E2675}" destId="{A76EF32C-BEEE-47E6-A09C-75C4DD9DA7C8}" srcOrd="0" destOrd="0" parTransId="{9389E777-4950-45F4-8806-9E94BFEACB8B}" sibTransId="{1844EB28-E1D6-4DCB-BEEF-35ED44058EA0}"/>
    <dgm:cxn modelId="{1A90D880-560D-4D73-BB3C-B683B2A2B99B}" type="presOf" srcId="{12637139-640B-4F3A-BCA2-8CAFC9EA381C}" destId="{48BEF929-73F3-4954-88AC-0C1A5EBE1EEC}" srcOrd="0" destOrd="0" presId="urn:microsoft.com/office/officeart/2005/8/layout/hierarchy1"/>
    <dgm:cxn modelId="{D197D7BF-DE88-458D-B5FB-55654AAE67C5}" type="presParOf" srcId="{BFC00AE0-258D-4F6B-8FC9-70CC5D66941C}" destId="{8FA68417-34E7-4AF2-84C2-95714A114C05}" srcOrd="0" destOrd="0" presId="urn:microsoft.com/office/officeart/2005/8/layout/hierarchy1"/>
    <dgm:cxn modelId="{FABED977-A619-4A7C-ADDA-A810642ACA81}" type="presParOf" srcId="{8FA68417-34E7-4AF2-84C2-95714A114C05}" destId="{081A9EB6-E671-48E3-9080-1D1C8DC341CD}" srcOrd="0" destOrd="0" presId="urn:microsoft.com/office/officeart/2005/8/layout/hierarchy1"/>
    <dgm:cxn modelId="{8A571045-86C4-42BB-894B-841606BC5981}" type="presParOf" srcId="{081A9EB6-E671-48E3-9080-1D1C8DC341CD}" destId="{B7F041E5-7F3A-4905-8E67-C105C0AB5568}" srcOrd="0" destOrd="0" presId="urn:microsoft.com/office/officeart/2005/8/layout/hierarchy1"/>
    <dgm:cxn modelId="{174F76C0-F866-4B50-A32C-C92D69D8AC80}" type="presParOf" srcId="{081A9EB6-E671-48E3-9080-1D1C8DC341CD}" destId="{1617BDF5-0E40-4348-8271-0F35C26C8BF9}" srcOrd="1" destOrd="0" presId="urn:microsoft.com/office/officeart/2005/8/layout/hierarchy1"/>
    <dgm:cxn modelId="{40CD20D3-76FD-4244-9590-BC0AD6282A7D}" type="presParOf" srcId="{8FA68417-34E7-4AF2-84C2-95714A114C05}" destId="{C7D6110E-4843-4D95-BA94-D721511B11D2}" srcOrd="1" destOrd="0" presId="urn:microsoft.com/office/officeart/2005/8/layout/hierarchy1"/>
    <dgm:cxn modelId="{AECC21D6-0A0C-4C53-BC05-E0F95B548FA0}" type="presParOf" srcId="{C7D6110E-4843-4D95-BA94-D721511B11D2}" destId="{861283BA-1B47-45B0-A8E0-C3530E64F318}" srcOrd="0" destOrd="0" presId="urn:microsoft.com/office/officeart/2005/8/layout/hierarchy1"/>
    <dgm:cxn modelId="{3C36EF0C-2A9D-489D-A48F-A2A0A3377DFB}" type="presParOf" srcId="{C7D6110E-4843-4D95-BA94-D721511B11D2}" destId="{2E2B84B9-BE63-40EF-94CE-50BC41B059EC}" srcOrd="1" destOrd="0" presId="urn:microsoft.com/office/officeart/2005/8/layout/hierarchy1"/>
    <dgm:cxn modelId="{E9DFBCB9-E161-4558-BB6D-19F43E4B1C4A}" type="presParOf" srcId="{2E2B84B9-BE63-40EF-94CE-50BC41B059EC}" destId="{0C1428CC-D9E0-4C07-89AA-0BD048B6E4CF}" srcOrd="0" destOrd="0" presId="urn:microsoft.com/office/officeart/2005/8/layout/hierarchy1"/>
    <dgm:cxn modelId="{EFBBB039-3259-4C4F-924F-928EB06D03F5}" type="presParOf" srcId="{0C1428CC-D9E0-4C07-89AA-0BD048B6E4CF}" destId="{D0A79CB0-E9FC-4673-8CEC-E74D14248745}" srcOrd="0" destOrd="0" presId="urn:microsoft.com/office/officeart/2005/8/layout/hierarchy1"/>
    <dgm:cxn modelId="{9428E577-B943-475B-B374-FF98C0D3489A}" type="presParOf" srcId="{0C1428CC-D9E0-4C07-89AA-0BD048B6E4CF}" destId="{825F7255-E78C-4522-ABD4-0E56CE0F960E}" srcOrd="1" destOrd="0" presId="urn:microsoft.com/office/officeart/2005/8/layout/hierarchy1"/>
    <dgm:cxn modelId="{D47CB631-4F7A-45A3-884D-F87AD390D8E7}" type="presParOf" srcId="{2E2B84B9-BE63-40EF-94CE-50BC41B059EC}" destId="{12D3C275-2E83-4A4A-9BEE-F61D7086F5D9}" srcOrd="1" destOrd="0" presId="urn:microsoft.com/office/officeart/2005/8/layout/hierarchy1"/>
    <dgm:cxn modelId="{CC4191D1-2B21-4299-B2FE-45E065036D3B}" type="presParOf" srcId="{12D3C275-2E83-4A4A-9BEE-F61D7086F5D9}" destId="{8ED4C724-C1E2-41BA-BEF2-2E5C8C200E17}" srcOrd="0" destOrd="0" presId="urn:microsoft.com/office/officeart/2005/8/layout/hierarchy1"/>
    <dgm:cxn modelId="{457F6E14-704E-4D83-9187-62B799E9EA30}" type="presParOf" srcId="{12D3C275-2E83-4A4A-9BEE-F61D7086F5D9}" destId="{2CB66AED-5F29-4F33-964F-2EC7995D58B6}" srcOrd="1" destOrd="0" presId="urn:microsoft.com/office/officeart/2005/8/layout/hierarchy1"/>
    <dgm:cxn modelId="{C2DB1D03-B8AF-473E-812C-C0B1019CD2A5}" type="presParOf" srcId="{2CB66AED-5F29-4F33-964F-2EC7995D58B6}" destId="{BBBBF917-0C6B-4092-B148-5EEC4A2D0D4F}" srcOrd="0" destOrd="0" presId="urn:microsoft.com/office/officeart/2005/8/layout/hierarchy1"/>
    <dgm:cxn modelId="{DBB2C61E-CD49-43D2-8A73-8B4762D65F5C}" type="presParOf" srcId="{BBBBF917-0C6B-4092-B148-5EEC4A2D0D4F}" destId="{30778A71-1192-416F-8E9A-763BE22AD9DE}" srcOrd="0" destOrd="0" presId="urn:microsoft.com/office/officeart/2005/8/layout/hierarchy1"/>
    <dgm:cxn modelId="{CA6F9341-6FED-4E26-9213-2E49CA9A998B}" type="presParOf" srcId="{BBBBF917-0C6B-4092-B148-5EEC4A2D0D4F}" destId="{9A22A2D1-345C-4DB7-B1BB-EE0B6735D9DF}" srcOrd="1" destOrd="0" presId="urn:microsoft.com/office/officeart/2005/8/layout/hierarchy1"/>
    <dgm:cxn modelId="{C732A871-6C93-433F-86ED-088809933703}" type="presParOf" srcId="{2CB66AED-5F29-4F33-964F-2EC7995D58B6}" destId="{A373718E-73F5-41EE-9359-1CC95218E1E8}" srcOrd="1" destOrd="0" presId="urn:microsoft.com/office/officeart/2005/8/layout/hierarchy1"/>
    <dgm:cxn modelId="{3E548938-6DC4-4157-A1F1-1D27D66175AF}" type="presParOf" srcId="{A373718E-73F5-41EE-9359-1CC95218E1E8}" destId="{93A50A5F-17D8-40E7-A489-58E9A4F038B3}" srcOrd="0" destOrd="0" presId="urn:microsoft.com/office/officeart/2005/8/layout/hierarchy1"/>
    <dgm:cxn modelId="{40C21E52-7196-4DF7-85A0-897969788A18}" type="presParOf" srcId="{A373718E-73F5-41EE-9359-1CC95218E1E8}" destId="{E191CFEC-E463-42CF-B39A-4BADF0E1C88E}" srcOrd="1" destOrd="0" presId="urn:microsoft.com/office/officeart/2005/8/layout/hierarchy1"/>
    <dgm:cxn modelId="{9A8990E9-DDB8-47A1-9230-2271C2C314B2}" type="presParOf" srcId="{E191CFEC-E463-42CF-B39A-4BADF0E1C88E}" destId="{550580F6-C0B2-4CD9-9C37-F6529E2BF911}" srcOrd="0" destOrd="0" presId="urn:microsoft.com/office/officeart/2005/8/layout/hierarchy1"/>
    <dgm:cxn modelId="{111CB13E-8CBE-4178-AA60-E44FE30ABA4F}" type="presParOf" srcId="{550580F6-C0B2-4CD9-9C37-F6529E2BF911}" destId="{1791EAC7-AD87-4B30-A9EA-C7FABFB846ED}" srcOrd="0" destOrd="0" presId="urn:microsoft.com/office/officeart/2005/8/layout/hierarchy1"/>
    <dgm:cxn modelId="{A9C663EA-8110-4CE9-9FDA-0FA8ECB34A4A}" type="presParOf" srcId="{550580F6-C0B2-4CD9-9C37-F6529E2BF911}" destId="{EDCBB2AD-CB87-45AC-8CCA-8D5C98B677FF}" srcOrd="1" destOrd="0" presId="urn:microsoft.com/office/officeart/2005/8/layout/hierarchy1"/>
    <dgm:cxn modelId="{0F10F981-A573-4A9C-950B-3E59C6BD7240}" type="presParOf" srcId="{E191CFEC-E463-42CF-B39A-4BADF0E1C88E}" destId="{9C669AE3-3E25-4DE8-B431-4F2BCE04A1F6}" srcOrd="1" destOrd="0" presId="urn:microsoft.com/office/officeart/2005/8/layout/hierarchy1"/>
    <dgm:cxn modelId="{91EADE7E-E211-4A0C-8D53-F0B8194391EC}" type="presParOf" srcId="{A373718E-73F5-41EE-9359-1CC95218E1E8}" destId="{48BEF929-73F3-4954-88AC-0C1A5EBE1EEC}" srcOrd="2" destOrd="0" presId="urn:microsoft.com/office/officeart/2005/8/layout/hierarchy1"/>
    <dgm:cxn modelId="{039CE7E2-92FF-48B8-8D32-19EDA131BF87}" type="presParOf" srcId="{A373718E-73F5-41EE-9359-1CC95218E1E8}" destId="{406A8CC0-57C6-477A-AC13-0B51469FCEE0}" srcOrd="3" destOrd="0" presId="urn:microsoft.com/office/officeart/2005/8/layout/hierarchy1"/>
    <dgm:cxn modelId="{8176FB92-C3B0-44D3-9BD7-08836338BD28}" type="presParOf" srcId="{406A8CC0-57C6-477A-AC13-0B51469FCEE0}" destId="{923D6A79-7868-4256-9AA0-D2802F7758A8}" srcOrd="0" destOrd="0" presId="urn:microsoft.com/office/officeart/2005/8/layout/hierarchy1"/>
    <dgm:cxn modelId="{780DE463-6CFF-49E0-BFC4-1E07FFA3D286}" type="presParOf" srcId="{923D6A79-7868-4256-9AA0-D2802F7758A8}" destId="{96323303-9D19-4C79-ACAE-DEB4EB4136A9}" srcOrd="0" destOrd="0" presId="urn:microsoft.com/office/officeart/2005/8/layout/hierarchy1"/>
    <dgm:cxn modelId="{BA800115-14A7-462E-B59B-ABEEA8A2A846}" type="presParOf" srcId="{923D6A79-7868-4256-9AA0-D2802F7758A8}" destId="{3D1C8833-5046-41D2-8DF0-234C36149FD2}" srcOrd="1" destOrd="0" presId="urn:microsoft.com/office/officeart/2005/8/layout/hierarchy1"/>
    <dgm:cxn modelId="{6BC93C4A-03C6-429A-8D90-09A8C90D117D}" type="presParOf" srcId="{406A8CC0-57C6-477A-AC13-0B51469FCEE0}" destId="{05B40035-DD16-433A-8018-C3371EA20389}" srcOrd="1" destOrd="0" presId="urn:microsoft.com/office/officeart/2005/8/layout/hierarchy1"/>
    <dgm:cxn modelId="{7E20EF28-1C89-459D-9945-05B077BB6A8B}" type="presParOf" srcId="{12D3C275-2E83-4A4A-9BEE-F61D7086F5D9}" destId="{EA5AA9FE-A213-47B0-A674-FBEDFC601702}" srcOrd="2" destOrd="0" presId="urn:microsoft.com/office/officeart/2005/8/layout/hierarchy1"/>
    <dgm:cxn modelId="{11627AE3-F22B-4D82-A21D-6FFA872FC888}" type="presParOf" srcId="{12D3C275-2E83-4A4A-9BEE-F61D7086F5D9}" destId="{CA8E681C-5057-4C62-ABF2-98D988183BF3}" srcOrd="3" destOrd="0" presId="urn:microsoft.com/office/officeart/2005/8/layout/hierarchy1"/>
    <dgm:cxn modelId="{206CE2AB-F367-4CE2-89AE-8E364D44E183}" type="presParOf" srcId="{CA8E681C-5057-4C62-ABF2-98D988183BF3}" destId="{3CDBC1CD-C8E5-4B86-B23E-626F9550BA22}" srcOrd="0" destOrd="0" presId="urn:microsoft.com/office/officeart/2005/8/layout/hierarchy1"/>
    <dgm:cxn modelId="{78C65D19-3290-4EFF-8CB7-0D29833735A0}" type="presParOf" srcId="{3CDBC1CD-C8E5-4B86-B23E-626F9550BA22}" destId="{D5509A43-1439-4B21-B3A9-D724FBFF853A}" srcOrd="0" destOrd="0" presId="urn:microsoft.com/office/officeart/2005/8/layout/hierarchy1"/>
    <dgm:cxn modelId="{F8378DBF-AFF0-4FBD-AC24-7ADC6C77D662}" type="presParOf" srcId="{3CDBC1CD-C8E5-4B86-B23E-626F9550BA22}" destId="{E4B122D0-F9D4-4360-B5FE-78D275820EC3}" srcOrd="1" destOrd="0" presId="urn:microsoft.com/office/officeart/2005/8/layout/hierarchy1"/>
    <dgm:cxn modelId="{3FE5A72A-B5CC-4CE2-8229-6981793F2B36}" type="presParOf" srcId="{CA8E681C-5057-4C62-ABF2-98D988183BF3}" destId="{3F1C442D-AE15-4D7A-9A33-7D6A1E922F6D}" srcOrd="1" destOrd="0" presId="urn:microsoft.com/office/officeart/2005/8/layout/hierarchy1"/>
    <dgm:cxn modelId="{7929185E-AAB8-4648-A4F2-134E1145D4B3}" type="presParOf" srcId="{C7D6110E-4843-4D95-BA94-D721511B11D2}" destId="{76EF91A2-FB7E-4E1B-88F4-ECDAA98BDB25}" srcOrd="2" destOrd="0" presId="urn:microsoft.com/office/officeart/2005/8/layout/hierarchy1"/>
    <dgm:cxn modelId="{7199D7DA-47E5-477A-8BF6-CF4986A26488}" type="presParOf" srcId="{C7D6110E-4843-4D95-BA94-D721511B11D2}" destId="{8A61D520-95B2-411E-AAA6-F323AB3753E3}" srcOrd="3" destOrd="0" presId="urn:microsoft.com/office/officeart/2005/8/layout/hierarchy1"/>
    <dgm:cxn modelId="{20D52D2B-1BE5-490E-A5F5-1479D6997BD3}" type="presParOf" srcId="{8A61D520-95B2-411E-AAA6-F323AB3753E3}" destId="{F447FB5F-6AED-4EB7-9926-3707CA858B5D}" srcOrd="0" destOrd="0" presId="urn:microsoft.com/office/officeart/2005/8/layout/hierarchy1"/>
    <dgm:cxn modelId="{8B7F74DF-B46D-45E2-8CF9-71B274F3EE27}" type="presParOf" srcId="{F447FB5F-6AED-4EB7-9926-3707CA858B5D}" destId="{DE7A3DE0-AAB6-4612-9C51-1D91D345D9EB}" srcOrd="0" destOrd="0" presId="urn:microsoft.com/office/officeart/2005/8/layout/hierarchy1"/>
    <dgm:cxn modelId="{BDE7F591-7966-46E1-8ED0-2717EEFBC4AD}" type="presParOf" srcId="{F447FB5F-6AED-4EB7-9926-3707CA858B5D}" destId="{C409A0A1-F2F3-42B2-BCFE-67EE84F29BDD}" srcOrd="1" destOrd="0" presId="urn:microsoft.com/office/officeart/2005/8/layout/hierarchy1"/>
    <dgm:cxn modelId="{644F5507-DAC1-4366-99C6-62C8ED824487}" type="presParOf" srcId="{8A61D520-95B2-411E-AAA6-F323AB3753E3}" destId="{253EE635-6874-4041-B59A-E6E7097B1E65}" srcOrd="1" destOrd="0" presId="urn:microsoft.com/office/officeart/2005/8/layout/hierarchy1"/>
    <dgm:cxn modelId="{5D42413F-7DD9-436F-8786-4240971F2DE2}" type="presParOf" srcId="{253EE635-6874-4041-B59A-E6E7097B1E65}" destId="{DBDC86E3-CCCC-4FBB-851B-F33642A8C2FA}" srcOrd="0" destOrd="0" presId="urn:microsoft.com/office/officeart/2005/8/layout/hierarchy1"/>
    <dgm:cxn modelId="{7C992544-2A16-4D89-9BE3-7614407A7243}" type="presParOf" srcId="{253EE635-6874-4041-B59A-E6E7097B1E65}" destId="{77CBF2C9-F4F8-4407-81FA-29391D3B890C}" srcOrd="1" destOrd="0" presId="urn:microsoft.com/office/officeart/2005/8/layout/hierarchy1"/>
    <dgm:cxn modelId="{38B0657D-4A56-4E53-923D-5826C7DF22EC}" type="presParOf" srcId="{77CBF2C9-F4F8-4407-81FA-29391D3B890C}" destId="{93C6EF6B-D414-4DB8-9876-199A412C3F57}" srcOrd="0" destOrd="0" presId="urn:microsoft.com/office/officeart/2005/8/layout/hierarchy1"/>
    <dgm:cxn modelId="{B5099741-94F9-4355-9C68-7ED4F51C39CA}" type="presParOf" srcId="{93C6EF6B-D414-4DB8-9876-199A412C3F57}" destId="{96023AF4-3F5B-4264-8389-3C32755B12F3}" srcOrd="0" destOrd="0" presId="urn:microsoft.com/office/officeart/2005/8/layout/hierarchy1"/>
    <dgm:cxn modelId="{C6802EBC-6B1C-4B78-9A6D-794BFE50F786}" type="presParOf" srcId="{93C6EF6B-D414-4DB8-9876-199A412C3F57}" destId="{4B7317F4-BC75-4693-B299-48D5D303C5B5}" srcOrd="1" destOrd="0" presId="urn:microsoft.com/office/officeart/2005/8/layout/hierarchy1"/>
    <dgm:cxn modelId="{E9642E2C-8B3C-4684-AFB7-0A3AE75A66A7}" type="presParOf" srcId="{77CBF2C9-F4F8-4407-81FA-29391D3B890C}" destId="{85D0D9FE-A9E9-47DE-8993-F6D801784C01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3549F-9C21-4502-9A0A-C6D96E479FF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65C6E-0BAA-4BD1-AB94-24ACF2389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8157" y="2311400"/>
            <a:ext cx="3116579" cy="3504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69358" y="1963877"/>
            <a:ext cx="3272790" cy="3872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992" y="121157"/>
            <a:ext cx="8548014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1790192"/>
            <a:ext cx="4217035" cy="2967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596129" y="6256583"/>
            <a:ext cx="256539" cy="202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3.jpeg"/><Relationship Id="rId4" Type="http://schemas.openxmlformats.org/officeDocument/2006/relationships/image" Target="../media/image12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126.jpe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26.jpeg"/><Relationship Id="rId7" Type="http://schemas.openxmlformats.org/officeDocument/2006/relationships/image" Target="../media/image14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3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6.jpeg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96850"/>
            <a:ext cx="8381999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SEXUAL REPRODUCTION IN FLOWERING PLANTS </a:t>
            </a:r>
            <a:endParaRPr lang="en-US"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4678463"/>
            <a:ext cx="8153400" cy="350737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200" spc="-5" dirty="0" smtClean="0">
                <a:solidFill>
                  <a:srgbClr val="3D3C2C"/>
                </a:solidFill>
                <a:latin typeface="Trebuchet MS"/>
                <a:cs typeface="Trebuchet MS"/>
              </a:rPr>
              <a:t>CHAPTER -02,CLASS-XII,BIOLOGY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83463" y="5977839"/>
            <a:ext cx="17907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endParaRPr sz="255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0975" y="800100"/>
            <a:ext cx="3467100" cy="5517515"/>
            <a:chOff x="180975" y="800100"/>
            <a:chExt cx="3467100" cy="5517515"/>
          </a:xfrm>
        </p:grpSpPr>
        <p:sp>
          <p:nvSpPr>
            <p:cNvPr id="8" name="object 8"/>
            <p:cNvSpPr/>
            <p:nvPr/>
          </p:nvSpPr>
          <p:spPr>
            <a:xfrm>
              <a:off x="1018679" y="6128600"/>
              <a:ext cx="2486012" cy="1884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0975" y="800100"/>
              <a:ext cx="3467100" cy="37814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77492" y="1029157"/>
            <a:ext cx="1338580" cy="139382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065" marR="5080" indent="1270" algn="ctr">
              <a:lnSpc>
                <a:spcPct val="87100"/>
              </a:lnSpc>
              <a:spcBef>
                <a:spcPts val="415"/>
              </a:spcBef>
            </a:pP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Potential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pollen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/ 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Potential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microspore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mother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cell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81300" y="800100"/>
            <a:ext cx="3067050" cy="398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66464" y="1346707"/>
            <a:ext cx="755015" cy="86296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10160" algn="just">
              <a:lnSpc>
                <a:spcPct val="87300"/>
              </a:lnSpc>
              <a:spcBef>
                <a:spcPts val="405"/>
              </a:spcBef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Micr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-  spore  </a:t>
            </a:r>
            <a:r>
              <a:rPr sz="2000" spc="-25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etrad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10150" y="800100"/>
            <a:ext cx="3009900" cy="412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56197" y="1484122"/>
            <a:ext cx="787400" cy="652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95"/>
              </a:spcBef>
            </a:pP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Pollen</a:t>
            </a:r>
            <a:endParaRPr sz="2200">
              <a:latin typeface="Trebuchet MS"/>
              <a:cs typeface="Trebuchet MS"/>
            </a:endParaRPr>
          </a:p>
          <a:p>
            <a:pPr marL="22860">
              <a:lnSpc>
                <a:spcPts val="2465"/>
              </a:lnSpc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grains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10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46303" y="3240481"/>
            <a:ext cx="12814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Cells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Trebuchet MS"/>
                <a:cs typeface="Trebuchet MS"/>
              </a:rPr>
              <a:t>of  </a:t>
            </a:r>
            <a:r>
              <a:rPr sz="1800" dirty="0">
                <a:latin typeface="Trebuchet MS"/>
                <a:cs typeface="Trebuchet MS"/>
              </a:rPr>
              <a:t>s</a:t>
            </a:r>
            <a:r>
              <a:rPr sz="1800" spc="5" dirty="0">
                <a:latin typeface="Trebuchet MS"/>
                <a:cs typeface="Trebuchet MS"/>
              </a:rPr>
              <a:t>p</a:t>
            </a:r>
            <a:r>
              <a:rPr sz="1800" spc="-10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range</a:t>
            </a:r>
            <a:r>
              <a:rPr sz="1800" spc="-10" dirty="0">
                <a:latin typeface="Trebuchet MS"/>
                <a:cs typeface="Trebuchet MS"/>
              </a:rPr>
              <a:t>o</a:t>
            </a:r>
            <a:r>
              <a:rPr sz="1800" spc="-5" dirty="0">
                <a:latin typeface="Trebuchet MS"/>
                <a:cs typeface="Trebuchet MS"/>
              </a:rPr>
              <a:t>us  tissue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31158" y="3384550"/>
            <a:ext cx="10140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Four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cells  Haploid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16216" y="3530600"/>
            <a:ext cx="1213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Tetrad </a:t>
            </a:r>
            <a:r>
              <a:rPr sz="1800" spc="-5" dirty="0">
                <a:latin typeface="Trebuchet MS"/>
                <a:cs typeface="Trebuchet MS"/>
              </a:rPr>
              <a:t>cells  separates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74823" y="3438270"/>
            <a:ext cx="749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Meiosis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74823" y="3986860"/>
            <a:ext cx="13188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Trebuchet MS"/>
                <a:cs typeface="Trebuchet MS"/>
              </a:rPr>
              <a:t>Micro-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sporogenesis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71591" y="3240481"/>
            <a:ext cx="8477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Trebuchet MS"/>
                <a:cs typeface="Trebuchet MS"/>
              </a:rPr>
              <a:t>Anthers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ature,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05758" y="4077716"/>
            <a:ext cx="2759710" cy="83439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25"/>
              </a:spcBef>
            </a:pPr>
            <a:r>
              <a:rPr sz="1800" spc="-5" dirty="0">
                <a:latin typeface="Trebuchet MS"/>
                <a:cs typeface="Trebuchet MS"/>
              </a:rPr>
              <a:t>Stay together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2700" spc="-7" baseline="35493" dirty="0">
                <a:solidFill>
                  <a:srgbClr val="FF0000"/>
                </a:solidFill>
                <a:latin typeface="Trebuchet MS"/>
                <a:cs typeface="Trebuchet MS"/>
              </a:rPr>
              <a:t>Dehydration</a:t>
            </a:r>
            <a:endParaRPr sz="2700" baseline="35493">
              <a:latin typeface="Trebuchet MS"/>
              <a:cs typeface="Trebuchet MS"/>
            </a:endParaRPr>
          </a:p>
          <a:p>
            <a:pPr marL="1478280">
              <a:lnSpc>
                <a:spcPct val="100000"/>
              </a:lnSpc>
              <a:spcBef>
                <a:spcPts val="1025"/>
              </a:spcBef>
            </a:pP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Dissociate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0520" y="3515359"/>
            <a:ext cx="8388350" cy="290913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850" spc="-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200" spc="-5" dirty="0">
                <a:solidFill>
                  <a:srgbClr val="FF0000"/>
                </a:solidFill>
                <a:latin typeface="Trebuchet MS"/>
                <a:cs typeface="Trebuchet MS"/>
              </a:rPr>
              <a:t>Pollen grain </a:t>
            </a:r>
            <a:r>
              <a:rPr sz="2200" spc="-10" dirty="0">
                <a:solidFill>
                  <a:srgbClr val="FF0000"/>
                </a:solidFill>
                <a:latin typeface="Trebuchet MS"/>
                <a:cs typeface="Trebuchet MS"/>
              </a:rPr>
              <a:t>wall- </a:t>
            </a:r>
            <a:r>
              <a:rPr sz="2200" spc="-5" dirty="0">
                <a:solidFill>
                  <a:srgbClr val="FF0000"/>
                </a:solidFill>
                <a:latin typeface="Trebuchet MS"/>
                <a:cs typeface="Trebuchet MS"/>
              </a:rPr>
              <a:t>exine </a:t>
            </a:r>
            <a:r>
              <a:rPr sz="2200" spc="-10">
                <a:solidFill>
                  <a:srgbClr val="FF0000"/>
                </a:solidFill>
                <a:latin typeface="Trebuchet MS"/>
                <a:cs typeface="Trebuchet MS"/>
              </a:rPr>
              <a:t>and</a:t>
            </a:r>
            <a:r>
              <a:rPr sz="2200" spc="1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spc="-10" smtClean="0">
                <a:solidFill>
                  <a:srgbClr val="FF0000"/>
                </a:solidFill>
                <a:latin typeface="Trebuchet MS"/>
                <a:cs typeface="Trebuchet MS"/>
              </a:rPr>
              <a:t>intine</a:t>
            </a:r>
            <a:r>
              <a:rPr lang="en-US" sz="2200" spc="-10" dirty="0" smtClean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220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45"/>
              </a:spcBef>
            </a:pPr>
            <a:r>
              <a:rPr sz="2850" spc="10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200" spc="10" dirty="0">
                <a:solidFill>
                  <a:srgbClr val="00B050"/>
                </a:solidFill>
                <a:latin typeface="Trebuchet MS"/>
                <a:cs typeface="Trebuchet MS"/>
              </a:rPr>
              <a:t>Exine </a:t>
            </a:r>
            <a:r>
              <a:rPr sz="2200" spc="-5" dirty="0">
                <a:solidFill>
                  <a:srgbClr val="00B050"/>
                </a:solidFill>
                <a:latin typeface="Trebuchet MS"/>
                <a:cs typeface="Trebuchet MS"/>
              </a:rPr>
              <a:t>– thick </a:t>
            </a:r>
            <a:r>
              <a:rPr sz="2200" spc="-10" dirty="0">
                <a:solidFill>
                  <a:srgbClr val="00B050"/>
                </a:solidFill>
                <a:latin typeface="Trebuchet MS"/>
                <a:cs typeface="Trebuchet MS"/>
              </a:rPr>
              <a:t>hard ornamental, made </a:t>
            </a:r>
            <a:r>
              <a:rPr sz="2200" spc="-5" dirty="0">
                <a:solidFill>
                  <a:srgbClr val="00B050"/>
                </a:solidFill>
                <a:latin typeface="Trebuchet MS"/>
                <a:cs typeface="Trebuchet MS"/>
              </a:rPr>
              <a:t>up of</a:t>
            </a:r>
            <a:r>
              <a:rPr sz="2200" spc="5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00B050"/>
                </a:solidFill>
                <a:latin typeface="Trebuchet MS"/>
                <a:cs typeface="Trebuchet MS"/>
              </a:rPr>
              <a:t>sporopollenin</a:t>
            </a:r>
            <a:endParaRPr sz="2200">
              <a:solidFill>
                <a:srgbClr val="00B050"/>
              </a:solidFill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705"/>
              </a:spcBef>
            </a:pPr>
            <a:r>
              <a:rPr sz="2200" spc="-5" dirty="0">
                <a:solidFill>
                  <a:srgbClr val="00B050"/>
                </a:solidFill>
                <a:latin typeface="Trebuchet MS"/>
                <a:cs typeface="Trebuchet MS"/>
              </a:rPr>
              <a:t>( most resistant organic </a:t>
            </a:r>
            <a:r>
              <a:rPr sz="2200" spc="-10" dirty="0">
                <a:solidFill>
                  <a:srgbClr val="00B050"/>
                </a:solidFill>
                <a:latin typeface="Trebuchet MS"/>
                <a:cs typeface="Trebuchet MS"/>
              </a:rPr>
              <a:t>material </a:t>
            </a:r>
            <a:r>
              <a:rPr sz="2200" spc="-5" dirty="0">
                <a:solidFill>
                  <a:srgbClr val="00B050"/>
                </a:solidFill>
                <a:latin typeface="Trebuchet MS"/>
                <a:cs typeface="Trebuchet MS"/>
              </a:rPr>
              <a:t>high </a:t>
            </a:r>
            <a:r>
              <a:rPr sz="2200" spc="-10" dirty="0">
                <a:solidFill>
                  <a:srgbClr val="00B050"/>
                </a:solidFill>
                <a:latin typeface="Trebuchet MS"/>
                <a:cs typeface="Trebuchet MS"/>
              </a:rPr>
              <a:t>temperature, </a:t>
            </a:r>
            <a:r>
              <a:rPr sz="2200" spc="-5" dirty="0">
                <a:solidFill>
                  <a:srgbClr val="00B050"/>
                </a:solidFill>
                <a:latin typeface="Trebuchet MS"/>
                <a:cs typeface="Trebuchet MS"/>
              </a:rPr>
              <a:t>acid,</a:t>
            </a:r>
            <a:r>
              <a:rPr sz="2200" spc="9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00B050"/>
                </a:solidFill>
                <a:latin typeface="Trebuchet MS"/>
                <a:cs typeface="Trebuchet MS"/>
              </a:rPr>
              <a:t>alkalies)</a:t>
            </a:r>
            <a:endParaRPr sz="2200">
              <a:solidFill>
                <a:srgbClr val="00B050"/>
              </a:solidFill>
              <a:latin typeface="Trebuchet MS"/>
              <a:cs typeface="Trebuchet MS"/>
            </a:endParaRPr>
          </a:p>
          <a:p>
            <a:pPr marL="38100">
              <a:lnSpc>
                <a:spcPts val="3354"/>
              </a:lnSpc>
              <a:spcBef>
                <a:spcPts val="175"/>
              </a:spcBef>
            </a:pPr>
            <a:r>
              <a:rPr sz="2850" spc="1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200" spc="15" dirty="0">
                <a:solidFill>
                  <a:srgbClr val="0070C0"/>
                </a:solidFill>
                <a:latin typeface="Trebuchet MS"/>
                <a:cs typeface="Trebuchet MS"/>
              </a:rPr>
              <a:t>Germ </a:t>
            </a:r>
            <a:r>
              <a:rPr sz="2200" spc="-5" dirty="0">
                <a:solidFill>
                  <a:srgbClr val="0070C0"/>
                </a:solidFill>
                <a:latin typeface="Trebuchet MS"/>
                <a:cs typeface="Trebuchet MS"/>
              </a:rPr>
              <a:t>pore- circular </a:t>
            </a:r>
            <a:r>
              <a:rPr sz="2200" spc="-10" dirty="0">
                <a:solidFill>
                  <a:srgbClr val="0070C0"/>
                </a:solidFill>
                <a:latin typeface="Trebuchet MS"/>
                <a:cs typeface="Trebuchet MS"/>
              </a:rPr>
              <a:t>aperture </a:t>
            </a:r>
            <a:r>
              <a:rPr sz="2200" spc="-5" dirty="0">
                <a:solidFill>
                  <a:srgbClr val="0070C0"/>
                </a:solidFill>
                <a:latin typeface="Trebuchet MS"/>
                <a:cs typeface="Trebuchet MS"/>
              </a:rPr>
              <a:t>in exine- spropollenin</a:t>
            </a:r>
            <a:r>
              <a:rPr sz="2200" spc="-2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0070C0"/>
                </a:solidFill>
                <a:latin typeface="Trebuchet MS"/>
                <a:cs typeface="Trebuchet MS"/>
              </a:rPr>
              <a:t>absent.</a:t>
            </a:r>
            <a:endParaRPr sz="220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220979">
              <a:lnSpc>
                <a:spcPts val="2575"/>
              </a:lnSpc>
            </a:pPr>
            <a:r>
              <a:rPr sz="2200" spc="-25" dirty="0">
                <a:solidFill>
                  <a:srgbClr val="0070C0"/>
                </a:solidFill>
                <a:latin typeface="Trebuchet MS"/>
                <a:cs typeface="Trebuchet MS"/>
              </a:rPr>
              <a:t>Pollen </a:t>
            </a:r>
            <a:r>
              <a:rPr sz="2200" spc="-5" dirty="0">
                <a:solidFill>
                  <a:srgbClr val="0070C0"/>
                </a:solidFill>
                <a:latin typeface="Trebuchet MS"/>
                <a:cs typeface="Trebuchet MS"/>
              </a:rPr>
              <a:t>tube emerges from germ</a:t>
            </a:r>
            <a:r>
              <a:rPr sz="220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0070C0"/>
                </a:solidFill>
                <a:latin typeface="Trebuchet MS"/>
                <a:cs typeface="Trebuchet MS"/>
              </a:rPr>
              <a:t>pore</a:t>
            </a:r>
            <a:endParaRPr sz="220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38100">
              <a:lnSpc>
                <a:spcPts val="3354"/>
              </a:lnSpc>
              <a:spcBef>
                <a:spcPts val="180"/>
              </a:spcBef>
            </a:pPr>
            <a:r>
              <a:rPr sz="2850" spc="20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200" spc="20" dirty="0">
                <a:solidFill>
                  <a:srgbClr val="7030A0"/>
                </a:solidFill>
                <a:latin typeface="Trebuchet MS"/>
                <a:cs typeface="Trebuchet MS"/>
              </a:rPr>
              <a:t>The </a:t>
            </a:r>
            <a:r>
              <a:rPr sz="2200" spc="-10" dirty="0">
                <a:solidFill>
                  <a:srgbClr val="7030A0"/>
                </a:solidFill>
                <a:latin typeface="Trebuchet MS"/>
                <a:cs typeface="Trebuchet MS"/>
              </a:rPr>
              <a:t>inner wall of </a:t>
            </a:r>
            <a:r>
              <a:rPr sz="2200" spc="-5" dirty="0">
                <a:solidFill>
                  <a:srgbClr val="7030A0"/>
                </a:solidFill>
                <a:latin typeface="Trebuchet MS"/>
                <a:cs typeface="Trebuchet MS"/>
              </a:rPr>
              <a:t>the </a:t>
            </a:r>
            <a:r>
              <a:rPr sz="2200" spc="-10" dirty="0">
                <a:solidFill>
                  <a:srgbClr val="7030A0"/>
                </a:solidFill>
                <a:latin typeface="Trebuchet MS"/>
                <a:cs typeface="Trebuchet MS"/>
              </a:rPr>
              <a:t>pollen </a:t>
            </a:r>
            <a:r>
              <a:rPr sz="2200" spc="-5" dirty="0">
                <a:solidFill>
                  <a:srgbClr val="7030A0"/>
                </a:solidFill>
                <a:latin typeface="Trebuchet MS"/>
                <a:cs typeface="Trebuchet MS"/>
              </a:rPr>
              <a:t>grain </a:t>
            </a:r>
            <a:r>
              <a:rPr sz="2200" b="1" spc="-5" dirty="0">
                <a:solidFill>
                  <a:srgbClr val="7030A0"/>
                </a:solidFill>
                <a:latin typeface="Trebuchet MS"/>
                <a:cs typeface="Trebuchet MS"/>
              </a:rPr>
              <a:t>intine- </a:t>
            </a:r>
            <a:r>
              <a:rPr sz="2200" spc="-5" dirty="0">
                <a:solidFill>
                  <a:srgbClr val="7030A0"/>
                </a:solidFill>
                <a:latin typeface="Trebuchet MS"/>
                <a:cs typeface="Trebuchet MS"/>
              </a:rPr>
              <a:t>a thin </a:t>
            </a:r>
            <a:r>
              <a:rPr sz="2200" spc="-10" dirty="0">
                <a:solidFill>
                  <a:srgbClr val="7030A0"/>
                </a:solidFill>
                <a:latin typeface="Trebuchet MS"/>
                <a:cs typeface="Trebuchet MS"/>
              </a:rPr>
              <a:t>and</a:t>
            </a:r>
            <a:r>
              <a:rPr sz="2200" spc="90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7030A0"/>
                </a:solidFill>
                <a:latin typeface="Trebuchet MS"/>
                <a:cs typeface="Trebuchet MS"/>
              </a:rPr>
              <a:t>continuous</a:t>
            </a:r>
            <a:endParaRPr sz="2200">
              <a:solidFill>
                <a:srgbClr val="7030A0"/>
              </a:solidFill>
              <a:latin typeface="Trebuchet MS"/>
              <a:cs typeface="Trebuchet MS"/>
            </a:endParaRPr>
          </a:p>
          <a:p>
            <a:pPr marL="220979">
              <a:lnSpc>
                <a:spcPts val="2575"/>
              </a:lnSpc>
            </a:pPr>
            <a:r>
              <a:rPr sz="2200" spc="-5" dirty="0">
                <a:solidFill>
                  <a:srgbClr val="7030A0"/>
                </a:solidFill>
                <a:latin typeface="Trebuchet MS"/>
                <a:cs typeface="Trebuchet MS"/>
              </a:rPr>
              <a:t>layer made up of </a:t>
            </a:r>
            <a:r>
              <a:rPr sz="2200" spc="-10" dirty="0">
                <a:solidFill>
                  <a:srgbClr val="7030A0"/>
                </a:solidFill>
                <a:latin typeface="Trebuchet MS"/>
                <a:cs typeface="Trebuchet MS"/>
              </a:rPr>
              <a:t>cellulose </a:t>
            </a:r>
            <a:r>
              <a:rPr sz="2200" spc="-5" dirty="0">
                <a:solidFill>
                  <a:srgbClr val="7030A0"/>
                </a:solidFill>
                <a:latin typeface="Trebuchet MS"/>
                <a:cs typeface="Trebuchet MS"/>
              </a:rPr>
              <a:t>and</a:t>
            </a:r>
            <a:r>
              <a:rPr sz="2200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2200" spc="-165" dirty="0">
                <a:solidFill>
                  <a:srgbClr val="7030A0"/>
                </a:solidFill>
                <a:latin typeface="Trebuchet MS"/>
                <a:cs typeface="Trebuchet MS"/>
              </a:rPr>
              <a:t>p</a:t>
            </a:r>
            <a:r>
              <a:rPr sz="1800" b="1" spc="-247" baseline="-32407" dirty="0">
                <a:solidFill>
                  <a:srgbClr val="7030A0"/>
                </a:solidFill>
                <a:latin typeface="Trebuchet MS"/>
                <a:cs typeface="Trebuchet MS"/>
              </a:rPr>
              <a:t>1</a:t>
            </a:r>
            <a:r>
              <a:rPr sz="2200" spc="-165" dirty="0">
                <a:solidFill>
                  <a:srgbClr val="7030A0"/>
                </a:solidFill>
                <a:latin typeface="Trebuchet MS"/>
                <a:cs typeface="Trebuchet MS"/>
              </a:rPr>
              <a:t>e</a:t>
            </a:r>
            <a:r>
              <a:rPr sz="1800" b="1" spc="-247" baseline="-32407" dirty="0">
                <a:solidFill>
                  <a:srgbClr val="7030A0"/>
                </a:solidFill>
                <a:latin typeface="Trebuchet MS"/>
                <a:cs typeface="Trebuchet MS"/>
              </a:rPr>
              <a:t>2</a:t>
            </a:r>
            <a:r>
              <a:rPr sz="2200" spc="-165" dirty="0">
                <a:solidFill>
                  <a:srgbClr val="7030A0"/>
                </a:solidFill>
                <a:latin typeface="Trebuchet MS"/>
                <a:cs typeface="Trebuchet MS"/>
              </a:rPr>
              <a:t>ctin.</a:t>
            </a:r>
            <a:endParaRPr sz="2200">
              <a:solidFill>
                <a:srgbClr val="7030A0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546" y="404622"/>
            <a:ext cx="7992872" cy="3151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03364" y="692746"/>
            <a:ext cx="8620760" cy="5256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50544" y="871855"/>
            <a:ext cx="16383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endParaRPr sz="2300">
              <a:latin typeface="Georgia"/>
              <a:cs typeface="Georgia"/>
            </a:endParaRPr>
          </a:p>
        </p:txBody>
      </p:sp>
      <p:grpSp>
        <p:nvGrpSpPr>
          <p:cNvPr id="2" name="object 7"/>
          <p:cNvGrpSpPr/>
          <p:nvPr/>
        </p:nvGrpSpPr>
        <p:grpSpPr>
          <a:xfrm>
            <a:off x="539546" y="1006221"/>
            <a:ext cx="3232150" cy="2999105"/>
            <a:chOff x="539546" y="1006221"/>
            <a:chExt cx="3232150" cy="2999105"/>
          </a:xfrm>
        </p:grpSpPr>
        <p:sp>
          <p:nvSpPr>
            <p:cNvPr id="8" name="object 8"/>
            <p:cNvSpPr/>
            <p:nvPr/>
          </p:nvSpPr>
          <p:spPr>
            <a:xfrm>
              <a:off x="992060" y="1006221"/>
              <a:ext cx="2779458" cy="2175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546" y="2564892"/>
              <a:ext cx="3058795" cy="14401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023614" y="228601"/>
            <a:ext cx="4891786" cy="622959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220979" marR="423545" indent="-182880">
              <a:lnSpc>
                <a:spcPct val="76300"/>
              </a:lnSpc>
              <a:spcBef>
                <a:spcPts val="240"/>
              </a:spcBef>
            </a:pPr>
            <a:r>
              <a:rPr sz="2400" spc="10" dirty="0">
                <a:solidFill>
                  <a:srgbClr val="D67B00"/>
                </a:solidFill>
                <a:latin typeface="Georgia"/>
                <a:cs typeface="Georgia"/>
              </a:rPr>
              <a:t>*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The pollen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grains represent the</a:t>
            </a:r>
            <a:r>
              <a:rPr sz="2400" spc="-2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male  gametophytes.</a:t>
            </a:r>
            <a:endParaRPr sz="2400">
              <a:latin typeface="Trebuchet MS"/>
              <a:cs typeface="Trebuchet MS"/>
            </a:endParaRPr>
          </a:p>
          <a:p>
            <a:pPr marL="220979" marR="30480" indent="-182880">
              <a:lnSpc>
                <a:spcPct val="76300"/>
              </a:lnSpc>
              <a:spcBef>
                <a:spcPts val="450"/>
              </a:spcBef>
            </a:pPr>
            <a:r>
              <a:rPr sz="2400" spc="10">
                <a:solidFill>
                  <a:srgbClr val="D67B00"/>
                </a:solidFill>
                <a:latin typeface="Georgia"/>
                <a:cs typeface="Georgia"/>
              </a:rPr>
              <a:t>*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Georgia"/>
              </a:rPr>
              <a:t>S</a:t>
            </a:r>
            <a:r>
              <a:rPr sz="2400" spc="-5" smtClean="0">
                <a:solidFill>
                  <a:srgbClr val="404040"/>
                </a:solidFill>
                <a:latin typeface="Trebuchet MS"/>
                <a:cs typeface="Trebuchet MS"/>
              </a:rPr>
              <a:t>izes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, shapes,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colours, designs-</a:t>
            </a:r>
            <a:r>
              <a:rPr sz="2400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different 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species</a:t>
            </a:r>
            <a:endParaRPr sz="2400">
              <a:latin typeface="Trebuchet MS"/>
              <a:cs typeface="Trebuchet MS"/>
            </a:endParaRPr>
          </a:p>
          <a:p>
            <a:pPr marL="220979" marR="769620" indent="-182880">
              <a:lnSpc>
                <a:spcPct val="76300"/>
              </a:lnSpc>
              <a:spcBef>
                <a:spcPts val="445"/>
              </a:spcBef>
            </a:pPr>
            <a:r>
              <a:rPr sz="2400" spc="10">
                <a:solidFill>
                  <a:srgbClr val="D67B00"/>
                </a:solidFill>
                <a:latin typeface="Georgia"/>
                <a:cs typeface="Georgia"/>
              </a:rPr>
              <a:t>*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Georgia"/>
              </a:rPr>
              <a:t>F</a:t>
            </a:r>
            <a:r>
              <a:rPr sz="2400" spc="-5" smtClean="0">
                <a:solidFill>
                  <a:srgbClr val="404040"/>
                </a:solidFill>
                <a:latin typeface="Trebuchet MS"/>
                <a:cs typeface="Trebuchet MS"/>
              </a:rPr>
              <a:t>ossils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because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the presence</a:t>
            </a:r>
            <a:r>
              <a:rPr sz="2400" spc="-20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of  sporopollenin</a:t>
            </a:r>
            <a:endParaRPr sz="2400">
              <a:latin typeface="Trebuchet MS"/>
              <a:cs typeface="Trebuchet MS"/>
            </a:endParaRPr>
          </a:p>
          <a:p>
            <a:pPr marL="220979" marR="177800" indent="-182880">
              <a:lnSpc>
                <a:spcPct val="76300"/>
              </a:lnSpc>
              <a:spcBef>
                <a:spcPts val="450"/>
              </a:spcBef>
            </a:pPr>
            <a:r>
              <a:rPr sz="2400" spc="10" dirty="0">
                <a:solidFill>
                  <a:srgbClr val="D67B00"/>
                </a:solidFill>
                <a:latin typeface="Georgia"/>
                <a:cs typeface="Georgia"/>
              </a:rPr>
              <a:t>*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Cryopreservation(-196 </a:t>
            </a:r>
            <a:r>
              <a:rPr sz="2400" baseline="26666" dirty="0">
                <a:solidFill>
                  <a:srgbClr val="404040"/>
                </a:solidFill>
                <a:latin typeface="Trebuchet MS"/>
                <a:cs typeface="Trebuchet MS"/>
              </a:rPr>
              <a:t>0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)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used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400" spc="-2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crop  breeding</a:t>
            </a:r>
            <a:endParaRPr sz="2400">
              <a:latin typeface="Trebuchet MS"/>
              <a:cs typeface="Trebuchet MS"/>
            </a:endParaRPr>
          </a:p>
          <a:p>
            <a:pPr marL="38100">
              <a:lnSpc>
                <a:spcPts val="2405"/>
              </a:lnSpc>
            </a:pPr>
            <a:r>
              <a:rPr sz="2400" spc="10" dirty="0">
                <a:solidFill>
                  <a:srgbClr val="D67B00"/>
                </a:solidFill>
                <a:latin typeface="Georgia"/>
                <a:cs typeface="Georgia"/>
              </a:rPr>
              <a:t>*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Pollen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food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nutritional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value</a:t>
            </a:r>
            <a:r>
              <a:rPr sz="2400" spc="-2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endParaRPr sz="2400">
              <a:latin typeface="Trebuchet MS"/>
              <a:cs typeface="Trebuchet MS"/>
            </a:endParaRPr>
          </a:p>
          <a:p>
            <a:pPr marL="220979">
              <a:lnSpc>
                <a:spcPts val="1875"/>
              </a:lnSpc>
            </a:pP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performance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athletes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race</a:t>
            </a:r>
            <a:r>
              <a:rPr sz="2400" spc="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horses</a:t>
            </a:r>
            <a:endParaRPr sz="2400">
              <a:latin typeface="Trebuchet MS"/>
              <a:cs typeface="Trebuchet MS"/>
            </a:endParaRPr>
          </a:p>
          <a:p>
            <a:pPr marL="38100">
              <a:lnSpc>
                <a:spcPts val="2635"/>
              </a:lnSpc>
            </a:pPr>
            <a:r>
              <a:rPr sz="2400" spc="10" dirty="0">
                <a:solidFill>
                  <a:srgbClr val="D67B00"/>
                </a:solidFill>
                <a:latin typeface="Georgia"/>
                <a:cs typeface="Georgia"/>
              </a:rPr>
              <a:t>*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Pollen 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Allergy,</a:t>
            </a:r>
            <a:r>
              <a:rPr sz="2400" spc="-3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bronchial</a:t>
            </a:r>
            <a:endParaRPr sz="2400">
              <a:latin typeface="Trebuchet MS"/>
              <a:cs typeface="Trebuchet MS"/>
            </a:endParaRPr>
          </a:p>
          <a:p>
            <a:pPr marL="38100">
              <a:lnSpc>
                <a:spcPts val="2475"/>
              </a:lnSpc>
            </a:pPr>
            <a:r>
              <a:rPr sz="2400" spc="10" dirty="0">
                <a:solidFill>
                  <a:srgbClr val="D67B00"/>
                </a:solidFill>
                <a:latin typeface="Georgia"/>
                <a:cs typeface="Georgia"/>
              </a:rPr>
              <a:t>*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Afflictions,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asthma, bronchitis</a:t>
            </a:r>
            <a:r>
              <a:rPr sz="2400" spc="-2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eg</a:t>
            </a:r>
            <a:endParaRPr sz="2400">
              <a:latin typeface="Trebuchet MS"/>
              <a:cs typeface="Trebuchet MS"/>
            </a:endParaRPr>
          </a:p>
          <a:p>
            <a:pPr marL="220979">
              <a:lnSpc>
                <a:spcPts val="1870"/>
              </a:lnSpc>
            </a:pPr>
            <a:r>
              <a:rPr sz="2400" i="1" spc="-10" dirty="0">
                <a:solidFill>
                  <a:srgbClr val="404040"/>
                </a:solidFill>
                <a:latin typeface="Trebuchet MS"/>
                <a:cs typeface="Trebuchet MS"/>
              </a:rPr>
              <a:t>Parthenium</a:t>
            </a:r>
            <a:endParaRPr sz="2400">
              <a:latin typeface="Trebuchet MS"/>
              <a:cs typeface="Trebuchet MS"/>
            </a:endParaRPr>
          </a:p>
          <a:p>
            <a:pPr marL="220979" marR="188595" indent="-182880">
              <a:lnSpc>
                <a:spcPct val="78200"/>
              </a:lnSpc>
              <a:spcBef>
                <a:spcPts val="515"/>
              </a:spcBef>
              <a:tabLst>
                <a:tab pos="3001645" algn="l"/>
              </a:tabLst>
            </a:pPr>
            <a:r>
              <a:rPr sz="2400" spc="10" dirty="0">
                <a:solidFill>
                  <a:srgbClr val="D67B00"/>
                </a:solidFill>
                <a:latin typeface="Georgia"/>
                <a:cs typeface="Georgia"/>
              </a:rPr>
              <a:t>*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Viability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400" spc="-3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pollen</a:t>
            </a:r>
            <a:r>
              <a:rPr sz="24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grains	depends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on 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temperature and 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humidity. 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Viable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from  few mins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2400" spc="-5">
                <a:solidFill>
                  <a:srgbClr val="404040"/>
                </a:solidFill>
                <a:latin typeface="Trebuchet MS"/>
                <a:cs typeface="Trebuchet MS"/>
              </a:rPr>
              <a:t>several</a:t>
            </a:r>
            <a:r>
              <a:rPr sz="2400" spc="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smtClean="0">
                <a:solidFill>
                  <a:srgbClr val="404040"/>
                </a:solidFill>
                <a:latin typeface="Trebuchet MS"/>
                <a:cs typeface="Trebuchet MS"/>
              </a:rPr>
              <a:t>months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few </a:t>
            </a:r>
            <a:r>
              <a:rPr lang="en-US" sz="2400" spc="-1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mins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(rice)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to few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months  (</a:t>
            </a:r>
            <a:r>
              <a:rPr lang="en-US" sz="2400" spc="-1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Solanacae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), </a:t>
            </a:r>
            <a:r>
              <a:rPr lang="en-US" sz="2400" spc="-1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Rosaceae</a:t>
            </a:r>
            <a:r>
              <a:rPr lang="en-US" sz="2400" spc="-15" dirty="0" smtClean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lang="en-US" sz="2400" spc="9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1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Leguminoseae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13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049014" y="5392927"/>
            <a:ext cx="4306570" cy="25340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95580" marR="5080" indent="-182880">
              <a:lnSpc>
                <a:spcPct val="76300"/>
              </a:lnSpc>
              <a:spcBef>
                <a:spcPts val="240"/>
              </a:spcBef>
            </a:pPr>
            <a:r>
              <a:rPr lang="en-US" sz="1900" spc="135" dirty="0" smtClean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0200" y="1971485"/>
            <a:ext cx="8661400" cy="4353115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315595">
              <a:lnSpc>
                <a:spcPct val="100000"/>
              </a:lnSpc>
              <a:spcBef>
                <a:spcPts val="105"/>
              </a:spcBef>
              <a:tabLst>
                <a:tab pos="2748280" algn="l"/>
              </a:tabLst>
            </a:pPr>
            <a:r>
              <a:rPr sz="2000" dirty="0">
                <a:latin typeface="Trebuchet MS"/>
                <a:cs typeface="Trebuchet MS"/>
              </a:rPr>
              <a:t>The </a:t>
            </a:r>
            <a:r>
              <a:rPr sz="2000" spc="-5" dirty="0">
                <a:latin typeface="Trebuchet MS"/>
                <a:cs typeface="Trebuchet MS"/>
              </a:rPr>
              <a:t>cytoplasm </a:t>
            </a:r>
            <a:r>
              <a:rPr sz="2000" dirty="0">
                <a:latin typeface="Trebuchet MS"/>
                <a:cs typeface="Trebuchet MS"/>
              </a:rPr>
              <a:t>of </a:t>
            </a:r>
            <a:r>
              <a:rPr sz="2000" spc="-5" dirty="0">
                <a:latin typeface="Trebuchet MS"/>
                <a:cs typeface="Trebuchet MS"/>
              </a:rPr>
              <a:t>pollen </a:t>
            </a:r>
            <a:r>
              <a:rPr sz="2000" dirty="0">
                <a:latin typeface="Trebuchet MS"/>
                <a:cs typeface="Trebuchet MS"/>
              </a:rPr>
              <a:t>grain </a:t>
            </a:r>
            <a:r>
              <a:rPr sz="2000" spc="-5" dirty="0">
                <a:latin typeface="Trebuchet MS"/>
                <a:cs typeface="Trebuchet MS"/>
              </a:rPr>
              <a:t>is </a:t>
            </a:r>
            <a:r>
              <a:rPr sz="2000" dirty="0">
                <a:latin typeface="Trebuchet MS"/>
                <a:cs typeface="Trebuchet MS"/>
              </a:rPr>
              <a:t>surrounded </a:t>
            </a:r>
            <a:r>
              <a:rPr sz="2000" spc="-5" dirty="0">
                <a:latin typeface="Trebuchet MS"/>
                <a:cs typeface="Trebuchet MS"/>
              </a:rPr>
              <a:t>by </a:t>
            </a:r>
            <a:r>
              <a:rPr sz="2000" dirty="0">
                <a:latin typeface="Trebuchet MS"/>
                <a:cs typeface="Trebuchet MS"/>
              </a:rPr>
              <a:t>a </a:t>
            </a:r>
            <a:r>
              <a:rPr sz="2000" spc="-5" dirty="0">
                <a:latin typeface="Trebuchet MS"/>
                <a:cs typeface="Trebuchet MS"/>
              </a:rPr>
              <a:t>plasma membrane.</a:t>
            </a:r>
            <a:r>
              <a:rPr sz="2000" spc="-2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  </a:t>
            </a:r>
            <a:r>
              <a:rPr sz="2000" spc="-5" dirty="0">
                <a:latin typeface="Trebuchet MS"/>
                <a:cs typeface="Trebuchet MS"/>
              </a:rPr>
              <a:t>mature pollen </a:t>
            </a:r>
            <a:r>
              <a:rPr sz="2000" dirty="0">
                <a:latin typeface="Trebuchet MS"/>
                <a:cs typeface="Trebuchet MS"/>
              </a:rPr>
              <a:t>grain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–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(	inside </a:t>
            </a:r>
            <a:r>
              <a:rPr sz="2000" spc="-5" dirty="0">
                <a:latin typeface="Trebuchet MS"/>
                <a:cs typeface="Trebuchet MS"/>
              </a:rPr>
              <a:t>intine and exine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rebuchet MS"/>
                <a:cs typeface="Trebuchet MS"/>
              </a:rPr>
              <a:t>During development </a:t>
            </a:r>
            <a:r>
              <a:rPr sz="2000" dirty="0">
                <a:latin typeface="Trebuchet MS"/>
                <a:cs typeface="Trebuchet MS"/>
              </a:rPr>
              <a:t>from microspore </a:t>
            </a:r>
            <a:r>
              <a:rPr sz="2000" spc="-5" dirty="0">
                <a:latin typeface="Trebuchet MS"/>
                <a:cs typeface="Trebuchet MS"/>
              </a:rPr>
              <a:t>mitosis </a:t>
            </a:r>
            <a:r>
              <a:rPr sz="2000" dirty="0">
                <a:latin typeface="Trebuchet MS"/>
                <a:cs typeface="Trebuchet MS"/>
              </a:rPr>
              <a:t>– 2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cells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3492500" algn="l"/>
              </a:tabLst>
            </a:pPr>
            <a:r>
              <a:rPr lang="en-US" sz="2000" b="1" spc="-5" dirty="0" smtClean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2000" b="1" spc="-5" smtClean="0">
                <a:solidFill>
                  <a:srgbClr val="FF0000"/>
                </a:solidFill>
                <a:latin typeface="Trebuchet MS"/>
                <a:cs typeface="Trebuchet MS"/>
              </a:rPr>
              <a:t>egetative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cell </a:t>
            </a:r>
            <a:r>
              <a:rPr sz="2000" b="1">
                <a:solidFill>
                  <a:srgbClr val="FF0000"/>
                </a:solidFill>
                <a:latin typeface="Trebuchet MS"/>
                <a:cs typeface="Trebuchet MS"/>
              </a:rPr>
              <a:t>/</a:t>
            </a:r>
            <a:r>
              <a:rPr sz="2000" b="1" spc="-2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2000" b="1" spc="-5" dirty="0" smtClean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000" b="1" spc="-5" smtClean="0">
                <a:solidFill>
                  <a:srgbClr val="FF0000"/>
                </a:solidFill>
                <a:latin typeface="Trebuchet MS"/>
                <a:cs typeface="Trebuchet MS"/>
              </a:rPr>
              <a:t>ube</a:t>
            </a:r>
            <a:r>
              <a:rPr sz="2000" b="1" spc="1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cell	</a:t>
            </a:r>
            <a:r>
              <a:rPr sz="2000" b="1" spc="-35" dirty="0">
                <a:solidFill>
                  <a:srgbClr val="FF0000"/>
                </a:solidFill>
                <a:latin typeface="Trebuchet MS"/>
                <a:cs typeface="Trebuchet MS"/>
              </a:rPr>
              <a:t>--</a:t>
            </a:r>
            <a:r>
              <a:rPr sz="2000" spc="-35" dirty="0">
                <a:solidFill>
                  <a:srgbClr val="FF0000"/>
                </a:solidFill>
                <a:latin typeface="Trebuchet MS"/>
                <a:cs typeface="Trebuchet MS"/>
              </a:rPr>
              <a:t>bigger, 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has abundant </a:t>
            </a:r>
            <a:r>
              <a:rPr sz="2000" dirty="0">
                <a:solidFill>
                  <a:srgbClr val="FF0000"/>
                </a:solidFill>
                <a:latin typeface="Trebuchet MS"/>
                <a:cs typeface="Trebuchet MS"/>
              </a:rPr>
              <a:t>-food reserve 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and</a:t>
            </a:r>
            <a:r>
              <a:rPr sz="2000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0000"/>
                </a:solidFill>
                <a:latin typeface="Trebuchet MS"/>
                <a:cs typeface="Trebuchet MS"/>
              </a:rPr>
              <a:t>a  large 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irregularly </a:t>
            </a:r>
            <a:r>
              <a:rPr sz="2000" dirty="0">
                <a:solidFill>
                  <a:srgbClr val="FF0000"/>
                </a:solidFill>
                <a:latin typeface="Trebuchet MS"/>
                <a:cs typeface="Trebuchet MS"/>
              </a:rPr>
              <a:t>shaped</a:t>
            </a:r>
            <a:r>
              <a:rPr sz="2000" spc="-1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nucleus.</a:t>
            </a:r>
            <a:endParaRPr sz="200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050">
              <a:latin typeface="Trebuchet MS"/>
              <a:cs typeface="Trebuchet MS"/>
            </a:endParaRPr>
          </a:p>
          <a:p>
            <a:pPr marL="299085" marR="299720" indent="-287020">
              <a:lnSpc>
                <a:spcPct val="100000"/>
              </a:lnSpc>
              <a:buFont typeface="Arial"/>
              <a:buChar char="•"/>
              <a:tabLst>
                <a:tab pos="374015" algn="l"/>
                <a:tab pos="374650" algn="l"/>
              </a:tabLst>
            </a:pPr>
            <a:r>
              <a:rPr>
                <a:solidFill>
                  <a:srgbClr val="00B05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G</a:t>
            </a:r>
            <a:r>
              <a:rPr sz="2000" b="1" spc="-5" smtClean="0">
                <a:solidFill>
                  <a:srgbClr val="00B050"/>
                </a:solidFill>
                <a:latin typeface="Trebuchet MS"/>
                <a:cs typeface="Trebuchet MS"/>
              </a:rPr>
              <a:t>enerative </a:t>
            </a:r>
            <a:r>
              <a:rPr sz="2000" b="1" dirty="0">
                <a:solidFill>
                  <a:srgbClr val="00B050"/>
                </a:solidFill>
                <a:latin typeface="Trebuchet MS"/>
                <a:cs typeface="Trebuchet MS"/>
              </a:rPr>
              <a:t>Cell </a:t>
            </a:r>
            <a:r>
              <a:rPr sz="2000" b="1" spc="-5" dirty="0">
                <a:solidFill>
                  <a:srgbClr val="00B050"/>
                </a:solidFill>
                <a:latin typeface="Trebuchet MS"/>
                <a:cs typeface="Trebuchet MS"/>
              </a:rPr>
              <a:t>-- </a:t>
            </a:r>
            <a:r>
              <a:rPr sz="2000" dirty="0">
                <a:solidFill>
                  <a:srgbClr val="00B050"/>
                </a:solidFill>
                <a:latin typeface="Trebuchet MS"/>
                <a:cs typeface="Trebuchet MS"/>
              </a:rPr>
              <a:t>small , spindle shaped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with dense cytoplasm </a:t>
            </a:r>
            <a:r>
              <a:rPr sz="2000" dirty="0">
                <a:solidFill>
                  <a:srgbClr val="00B050"/>
                </a:solidFill>
                <a:latin typeface="Trebuchet MS"/>
                <a:cs typeface="Trebuchet MS"/>
              </a:rPr>
              <a:t>&amp;</a:t>
            </a:r>
            <a:r>
              <a:rPr sz="2000" spc="-204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B050"/>
                </a:solidFill>
                <a:latin typeface="Trebuchet MS"/>
                <a:cs typeface="Trebuchet MS"/>
              </a:rPr>
              <a:t>a 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nucleus. It </a:t>
            </a:r>
            <a:r>
              <a:rPr sz="2000" dirty="0">
                <a:solidFill>
                  <a:srgbClr val="00B050"/>
                </a:solidFill>
                <a:latin typeface="Trebuchet MS"/>
                <a:cs typeface="Trebuchet MS"/>
              </a:rPr>
              <a:t>floats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in the cytoplasm </a:t>
            </a:r>
            <a:r>
              <a:rPr sz="2000" dirty="0">
                <a:solidFill>
                  <a:srgbClr val="00B050"/>
                </a:solidFill>
                <a:latin typeface="Trebuchet MS"/>
                <a:cs typeface="Trebuchet MS"/>
              </a:rPr>
              <a:t>of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00B050"/>
                </a:solidFill>
                <a:latin typeface="Trebuchet MS"/>
                <a:cs typeface="Trebuchet MS"/>
              </a:rPr>
              <a:t>vegetative</a:t>
            </a:r>
            <a:r>
              <a:rPr sz="2000" spc="-18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cell.</a:t>
            </a:r>
            <a:endParaRPr sz="2000">
              <a:solidFill>
                <a:srgbClr val="00B050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5111750" algn="l"/>
              </a:tabLst>
            </a:pPr>
            <a:r>
              <a:rPr sz="2000" spc="-5" dirty="0">
                <a:solidFill>
                  <a:srgbClr val="00B0F0"/>
                </a:solidFill>
                <a:latin typeface="Trebuchet MS"/>
                <a:cs typeface="Trebuchet MS"/>
              </a:rPr>
              <a:t>60 </a:t>
            </a:r>
            <a:r>
              <a:rPr sz="2000" dirty="0">
                <a:solidFill>
                  <a:srgbClr val="00B0F0"/>
                </a:solidFill>
                <a:latin typeface="Trebuchet MS"/>
                <a:cs typeface="Trebuchet MS"/>
              </a:rPr>
              <a:t>% angiosperms, </a:t>
            </a:r>
            <a:r>
              <a:rPr sz="2000" spc="-5" dirty="0">
                <a:solidFill>
                  <a:srgbClr val="00B0F0"/>
                </a:solidFill>
                <a:latin typeface="Trebuchet MS"/>
                <a:cs typeface="Trebuchet MS"/>
              </a:rPr>
              <a:t>pollen </a:t>
            </a:r>
            <a:r>
              <a:rPr sz="2000" dirty="0">
                <a:solidFill>
                  <a:srgbClr val="00B0F0"/>
                </a:solidFill>
                <a:latin typeface="Trebuchet MS"/>
                <a:cs typeface="Trebuchet MS"/>
              </a:rPr>
              <a:t>grains </a:t>
            </a:r>
            <a:r>
              <a:rPr sz="2000" spc="-5" dirty="0">
                <a:solidFill>
                  <a:srgbClr val="00B0F0"/>
                </a:solidFill>
                <a:latin typeface="Trebuchet MS"/>
                <a:cs typeface="Trebuchet MS"/>
              </a:rPr>
              <a:t>are</a:t>
            </a:r>
            <a:r>
              <a:rPr sz="2000" spc="-90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B0F0"/>
                </a:solidFill>
                <a:latin typeface="Trebuchet MS"/>
                <a:cs typeface="Trebuchet MS"/>
              </a:rPr>
              <a:t>shed</a:t>
            </a:r>
            <a:r>
              <a:rPr sz="2000" spc="-5" dirty="0">
                <a:solidFill>
                  <a:srgbClr val="00B0F0"/>
                </a:solidFill>
                <a:latin typeface="Trebuchet MS"/>
                <a:cs typeface="Trebuchet MS"/>
              </a:rPr>
              <a:t> at	</a:t>
            </a:r>
            <a:r>
              <a:rPr sz="2000" dirty="0">
                <a:solidFill>
                  <a:srgbClr val="00B0F0"/>
                </a:solidFill>
                <a:latin typeface="Trebuchet MS"/>
                <a:cs typeface="Trebuchet MS"/>
              </a:rPr>
              <a:t>2-celled</a:t>
            </a:r>
            <a:r>
              <a:rPr sz="2000" spc="-35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B0F0"/>
                </a:solidFill>
                <a:latin typeface="Trebuchet MS"/>
                <a:cs typeface="Trebuchet MS"/>
              </a:rPr>
              <a:t>stage.</a:t>
            </a:r>
            <a:endParaRPr sz="2000">
              <a:solidFill>
                <a:srgbClr val="00B0F0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12700" marR="58229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7030A0"/>
                </a:solidFill>
                <a:latin typeface="Trebuchet MS"/>
                <a:cs typeface="Trebuchet MS"/>
              </a:rPr>
              <a:t>In </a:t>
            </a:r>
            <a:r>
              <a:rPr sz="2000" dirty="0">
                <a:solidFill>
                  <a:srgbClr val="7030A0"/>
                </a:solidFill>
                <a:latin typeface="Trebuchet MS"/>
                <a:cs typeface="Trebuchet MS"/>
              </a:rPr>
              <a:t>others generative </a:t>
            </a:r>
            <a:r>
              <a:rPr sz="2000" spc="-5" dirty="0">
                <a:solidFill>
                  <a:srgbClr val="7030A0"/>
                </a:solidFill>
                <a:latin typeface="Trebuchet MS"/>
                <a:cs typeface="Trebuchet MS"/>
              </a:rPr>
              <a:t>cell divides mitotically </a:t>
            </a:r>
            <a:r>
              <a:rPr sz="2000" dirty="0">
                <a:solidFill>
                  <a:srgbClr val="7030A0"/>
                </a:solidFill>
                <a:latin typeface="Trebuchet MS"/>
                <a:cs typeface="Trebuchet MS"/>
              </a:rPr>
              <a:t>- </a:t>
            </a:r>
            <a:r>
              <a:rPr sz="2000" spc="-5" dirty="0">
                <a:solidFill>
                  <a:srgbClr val="7030A0"/>
                </a:solidFill>
                <a:latin typeface="Trebuchet MS"/>
                <a:cs typeface="Trebuchet MS"/>
              </a:rPr>
              <a:t>the two </a:t>
            </a:r>
            <a:r>
              <a:rPr sz="2000" dirty="0">
                <a:solidFill>
                  <a:srgbClr val="7030A0"/>
                </a:solidFill>
                <a:latin typeface="Trebuchet MS"/>
                <a:cs typeface="Trebuchet MS"/>
              </a:rPr>
              <a:t>male</a:t>
            </a:r>
            <a:r>
              <a:rPr sz="2000" spc="-175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030A0"/>
                </a:solidFill>
                <a:latin typeface="Trebuchet MS"/>
                <a:cs typeface="Trebuchet MS"/>
              </a:rPr>
              <a:t>gametes  </a:t>
            </a:r>
            <a:r>
              <a:rPr sz="2000" spc="-5" dirty="0">
                <a:solidFill>
                  <a:srgbClr val="7030A0"/>
                </a:solidFill>
                <a:latin typeface="Trebuchet MS"/>
                <a:cs typeface="Trebuchet MS"/>
              </a:rPr>
              <a:t>before pollen </a:t>
            </a:r>
            <a:r>
              <a:rPr sz="2000" dirty="0">
                <a:solidFill>
                  <a:srgbClr val="7030A0"/>
                </a:solidFill>
                <a:latin typeface="Trebuchet MS"/>
                <a:cs typeface="Trebuchet MS"/>
              </a:rPr>
              <a:t>grains </a:t>
            </a:r>
            <a:r>
              <a:rPr sz="2000" spc="-5" dirty="0">
                <a:solidFill>
                  <a:srgbClr val="7030A0"/>
                </a:solidFill>
                <a:latin typeface="Trebuchet MS"/>
                <a:cs typeface="Trebuchet MS"/>
              </a:rPr>
              <a:t>are </a:t>
            </a:r>
            <a:r>
              <a:rPr sz="2000" dirty="0">
                <a:solidFill>
                  <a:srgbClr val="7030A0"/>
                </a:solidFill>
                <a:latin typeface="Trebuchet MS"/>
                <a:cs typeface="Trebuchet MS"/>
              </a:rPr>
              <a:t>shed </a:t>
            </a:r>
            <a:r>
              <a:rPr sz="2000" spc="-5" dirty="0">
                <a:solidFill>
                  <a:srgbClr val="7030A0"/>
                </a:solidFill>
                <a:latin typeface="Trebuchet MS"/>
                <a:cs typeface="Trebuchet MS"/>
              </a:rPr>
              <a:t>(3-celled</a:t>
            </a:r>
            <a:r>
              <a:rPr sz="2000" spc="-150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7030A0"/>
                </a:solidFill>
                <a:latin typeface="Trebuchet MS"/>
                <a:cs typeface="Trebuchet MS"/>
              </a:rPr>
              <a:t>stage).</a:t>
            </a:r>
            <a:endParaRPr sz="2000">
              <a:solidFill>
                <a:srgbClr val="7030A0"/>
              </a:solidFill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98958"/>
            <a:ext cx="8477885" cy="1496695"/>
            <a:chOff x="0" y="298958"/>
            <a:chExt cx="8477885" cy="1496695"/>
          </a:xfrm>
        </p:grpSpPr>
        <p:sp>
          <p:nvSpPr>
            <p:cNvPr id="5" name="object 5"/>
            <p:cNvSpPr/>
            <p:nvPr/>
          </p:nvSpPr>
          <p:spPr>
            <a:xfrm>
              <a:off x="0" y="423672"/>
              <a:ext cx="2333920" cy="12961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95702" y="298958"/>
              <a:ext cx="2974213" cy="14961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58485" y="298958"/>
              <a:ext cx="3319271" cy="14392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e Pollen Supplements: Is The New Super Food Safe For Human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74305"/>
            <a:ext cx="8001000" cy="5826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Why Should I Try Bee Pollen? - Savannah Bee Compa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4350"/>
            <a:ext cx="8001000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onfused! kindly explain, Pollen tablets are available in th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304801"/>
            <a:ext cx="882015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21529" y="6247282"/>
            <a:ext cx="205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Trebuchet MS"/>
                <a:cs typeface="Trebuchet MS"/>
              </a:rPr>
              <a:t>15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7304" y="6256019"/>
            <a:ext cx="4174490" cy="601980"/>
            <a:chOff x="527304" y="6256019"/>
            <a:chExt cx="4174490" cy="601980"/>
          </a:xfrm>
        </p:grpSpPr>
        <p:sp>
          <p:nvSpPr>
            <p:cNvPr id="5" name="object 5"/>
            <p:cNvSpPr/>
            <p:nvPr/>
          </p:nvSpPr>
          <p:spPr>
            <a:xfrm>
              <a:off x="527304" y="6256019"/>
              <a:ext cx="1217676" cy="6019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4023" y="6309358"/>
              <a:ext cx="3747516" cy="5486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47419" y="5658103"/>
            <a:ext cx="379095" cy="923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900" spc="-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35024" y="5993257"/>
            <a:ext cx="2970149" cy="544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" y="228600"/>
            <a:ext cx="8763000" cy="522207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7030A0"/>
                </a:solidFill>
                <a:latin typeface="Georgia"/>
                <a:cs typeface="Georgia"/>
              </a:rPr>
              <a:t>*</a:t>
            </a:r>
            <a:r>
              <a:rPr sz="2800" spc="-10" dirty="0">
                <a:solidFill>
                  <a:srgbClr val="7030A0"/>
                </a:solidFill>
                <a:latin typeface="Trebuchet MS"/>
                <a:cs typeface="Trebuchet MS"/>
              </a:rPr>
              <a:t>Pistil/gynoecium </a:t>
            </a:r>
            <a:r>
              <a:rPr sz="2800" spc="-10">
                <a:solidFill>
                  <a:srgbClr val="7030A0"/>
                </a:solidFill>
                <a:latin typeface="Trebuchet MS"/>
                <a:cs typeface="Trebuchet MS"/>
              </a:rPr>
              <a:t>innermost</a:t>
            </a:r>
            <a:r>
              <a:rPr sz="280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2800" spc="-10" smtClean="0">
                <a:solidFill>
                  <a:srgbClr val="7030A0"/>
                </a:solidFill>
                <a:latin typeface="Trebuchet MS"/>
                <a:cs typeface="Trebuchet MS"/>
              </a:rPr>
              <a:t>whorl</a:t>
            </a:r>
            <a:r>
              <a:rPr lang="en-US" sz="2800" spc="-10" dirty="0" smtClean="0">
                <a:solidFill>
                  <a:srgbClr val="7030A0"/>
                </a:solidFill>
                <a:latin typeface="Trebuchet MS"/>
                <a:cs typeface="Trebuchet MS"/>
              </a:rPr>
              <a:t> of a flower.</a:t>
            </a:r>
            <a:endParaRPr sz="2800">
              <a:solidFill>
                <a:srgbClr val="7030A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spc="5" dirty="0">
                <a:solidFill>
                  <a:srgbClr val="7030A0"/>
                </a:solidFill>
                <a:latin typeface="Georgia"/>
                <a:cs typeface="Georgia"/>
              </a:rPr>
              <a:t>*</a:t>
            </a:r>
            <a:r>
              <a:rPr sz="2800" spc="5" dirty="0">
                <a:solidFill>
                  <a:srgbClr val="7030A0"/>
                </a:solidFill>
                <a:latin typeface="Trebuchet MS"/>
                <a:cs typeface="Trebuchet MS"/>
              </a:rPr>
              <a:t>Carpel </a:t>
            </a:r>
            <a:r>
              <a:rPr sz="2800" spc="-5" dirty="0">
                <a:solidFill>
                  <a:srgbClr val="7030A0"/>
                </a:solidFill>
                <a:latin typeface="Trebuchet MS"/>
                <a:cs typeface="Trebuchet MS"/>
              </a:rPr>
              <a:t>– stigma , style ,</a:t>
            </a:r>
            <a:r>
              <a:rPr sz="2800" spc="10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7030A0"/>
                </a:solidFill>
                <a:latin typeface="Trebuchet MS"/>
                <a:cs typeface="Trebuchet MS"/>
              </a:rPr>
              <a:t>Ovary</a:t>
            </a:r>
            <a:endParaRPr sz="2800">
              <a:solidFill>
                <a:srgbClr val="7030A0"/>
              </a:solidFill>
              <a:latin typeface="Trebuchet MS"/>
              <a:cs typeface="Trebuchet MS"/>
            </a:endParaRPr>
          </a:p>
          <a:p>
            <a:pPr marL="195580" marR="22225" indent="-182880">
              <a:lnSpc>
                <a:spcPct val="95300"/>
              </a:lnSpc>
              <a:spcBef>
                <a:spcPts val="204"/>
              </a:spcBef>
            </a:pPr>
            <a:r>
              <a:rPr sz="2800" spc="10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800" spc="10" dirty="0">
                <a:solidFill>
                  <a:srgbClr val="00B050"/>
                </a:solidFill>
                <a:latin typeface="Trebuchet MS"/>
                <a:cs typeface="Trebuchet MS"/>
              </a:rPr>
              <a:t>Ovary </a:t>
            </a:r>
            <a:r>
              <a:rPr sz="2800" spc="-10" dirty="0">
                <a:solidFill>
                  <a:srgbClr val="00B050"/>
                </a:solidFill>
                <a:latin typeface="Trebuchet MS"/>
                <a:cs typeface="Trebuchet MS"/>
              </a:rPr>
              <a:t>many </a:t>
            </a:r>
            <a:r>
              <a:rPr sz="2800" spc="-5" dirty="0">
                <a:solidFill>
                  <a:srgbClr val="00B050"/>
                </a:solidFill>
                <a:latin typeface="Trebuchet MS"/>
                <a:cs typeface="Trebuchet MS"/>
              </a:rPr>
              <a:t>ovule ( </a:t>
            </a:r>
            <a:r>
              <a:rPr sz="2800" spc="-10" dirty="0">
                <a:solidFill>
                  <a:srgbClr val="00B050"/>
                </a:solidFill>
                <a:latin typeface="Trebuchet MS"/>
                <a:cs typeface="Trebuchet MS"/>
              </a:rPr>
              <a:t>megasporangia) </a:t>
            </a:r>
            <a:r>
              <a:rPr sz="2800" spc="-5" dirty="0">
                <a:solidFill>
                  <a:srgbClr val="00B050"/>
                </a:solidFill>
                <a:latin typeface="Trebuchet MS"/>
                <a:cs typeface="Trebuchet MS"/>
              </a:rPr>
              <a:t>attached to a </a:t>
            </a:r>
            <a:r>
              <a:rPr sz="2800" spc="-10" dirty="0">
                <a:solidFill>
                  <a:srgbClr val="00B050"/>
                </a:solidFill>
                <a:latin typeface="Trebuchet MS"/>
                <a:cs typeface="Trebuchet MS"/>
              </a:rPr>
              <a:t>tissue  inside </a:t>
            </a:r>
            <a:r>
              <a:rPr sz="2800" spc="-5" dirty="0">
                <a:solidFill>
                  <a:srgbClr val="00B050"/>
                </a:solidFill>
                <a:latin typeface="Trebuchet MS"/>
                <a:cs typeface="Trebuchet MS"/>
              </a:rPr>
              <a:t>ovary – placenta – ovarian cavity ( locules)</a:t>
            </a:r>
            <a:r>
              <a:rPr sz="280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00B050"/>
                </a:solidFill>
                <a:latin typeface="Trebuchet MS"/>
                <a:cs typeface="Trebuchet MS"/>
              </a:rPr>
              <a:t>–</a:t>
            </a:r>
            <a:endParaRPr sz="2800">
              <a:solidFill>
                <a:srgbClr val="00B05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800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Placentation </a:t>
            </a:r>
            <a:r>
              <a:rPr sz="2800" spc="-5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28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Arrangement of ovules in a ovary.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spc="5" smtClean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lang="en-US" sz="2800" spc="5" dirty="0" smtClean="0">
                <a:solidFill>
                  <a:srgbClr val="002060"/>
                </a:solidFill>
                <a:latin typeface="Trebuchet MS"/>
                <a:cs typeface="Georgia"/>
              </a:rPr>
              <a:t>N</a:t>
            </a:r>
            <a:r>
              <a:rPr sz="2800" spc="5" smtClean="0">
                <a:solidFill>
                  <a:srgbClr val="002060"/>
                </a:solidFill>
                <a:latin typeface="Trebuchet MS"/>
                <a:cs typeface="Trebuchet MS"/>
              </a:rPr>
              <a:t>umber </a:t>
            </a:r>
            <a:r>
              <a:rPr sz="2800" spc="-5" dirty="0">
                <a:solidFill>
                  <a:srgbClr val="002060"/>
                </a:solidFill>
                <a:latin typeface="Trebuchet MS"/>
                <a:cs typeface="Trebuchet MS"/>
              </a:rPr>
              <a:t>of ovules in an ovary </a:t>
            </a:r>
            <a:r>
              <a:rPr sz="2800" spc="-10" dirty="0">
                <a:solidFill>
                  <a:srgbClr val="002060"/>
                </a:solidFill>
                <a:latin typeface="Trebuchet MS"/>
                <a:cs typeface="Trebuchet MS"/>
              </a:rPr>
              <a:t>may </a:t>
            </a:r>
            <a:r>
              <a:rPr sz="2800" spc="-5" dirty="0">
                <a:solidFill>
                  <a:srgbClr val="002060"/>
                </a:solidFill>
                <a:latin typeface="Trebuchet MS"/>
                <a:cs typeface="Trebuchet MS"/>
              </a:rPr>
              <a:t>be one</a:t>
            </a:r>
            <a:r>
              <a:rPr sz="2800" spc="-3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rebuchet MS"/>
                <a:cs typeface="Trebuchet MS"/>
              </a:rPr>
              <a:t>(wheat,</a:t>
            </a:r>
            <a:endParaRPr sz="280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spc="-30" smtClean="0">
                <a:solidFill>
                  <a:srgbClr val="002060"/>
                </a:solidFill>
                <a:latin typeface="Trebuchet MS"/>
                <a:cs typeface="Trebuchet MS"/>
              </a:rPr>
              <a:t>paddy</a:t>
            </a:r>
            <a:r>
              <a:rPr sz="2800" spc="-30" dirty="0">
                <a:solidFill>
                  <a:srgbClr val="002060"/>
                </a:solidFill>
                <a:latin typeface="Trebuchet MS"/>
                <a:cs typeface="Trebuchet MS"/>
              </a:rPr>
              <a:t>, </a:t>
            </a:r>
            <a:r>
              <a:rPr sz="2800" spc="-10" dirty="0">
                <a:solidFill>
                  <a:srgbClr val="002060"/>
                </a:solidFill>
                <a:latin typeface="Trebuchet MS"/>
                <a:cs typeface="Trebuchet MS"/>
              </a:rPr>
              <a:t>mango) </a:t>
            </a:r>
            <a:r>
              <a:rPr sz="2800" dirty="0">
                <a:solidFill>
                  <a:srgbClr val="002060"/>
                </a:solidFill>
                <a:latin typeface="Trebuchet MS"/>
                <a:cs typeface="Trebuchet MS"/>
              </a:rPr>
              <a:t>to </a:t>
            </a:r>
            <a:r>
              <a:rPr sz="2800" spc="-10" dirty="0">
                <a:solidFill>
                  <a:srgbClr val="002060"/>
                </a:solidFill>
                <a:latin typeface="Trebuchet MS"/>
                <a:cs typeface="Trebuchet MS"/>
              </a:rPr>
              <a:t>many (papaya, water melon,</a:t>
            </a:r>
            <a:r>
              <a:rPr sz="2800" spc="10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rebuchet MS"/>
                <a:cs typeface="Trebuchet MS"/>
              </a:rPr>
              <a:t>orchids).</a:t>
            </a:r>
            <a:endParaRPr sz="280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smtClean="0">
                <a:solidFill>
                  <a:srgbClr val="002060"/>
                </a:solidFill>
                <a:latin typeface="Trebuchet MS"/>
                <a:cs typeface="Trebuchet MS"/>
              </a:rPr>
              <a:t>Monocarpellary </a:t>
            </a:r>
            <a:r>
              <a:rPr sz="2800" spc="-5" dirty="0">
                <a:solidFill>
                  <a:srgbClr val="002060"/>
                </a:solidFill>
                <a:latin typeface="Trebuchet MS"/>
                <a:cs typeface="Trebuchet MS"/>
              </a:rPr>
              <a:t>/</a:t>
            </a:r>
            <a:r>
              <a:rPr sz="2800" spc="-3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rebuchet MS"/>
                <a:cs typeface="Trebuchet MS"/>
              </a:rPr>
              <a:t>multicarpellary</a:t>
            </a:r>
            <a:endParaRPr sz="280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800" spc="5" dirty="0">
                <a:solidFill>
                  <a:srgbClr val="00B0F0"/>
                </a:solidFill>
                <a:latin typeface="Georgia"/>
                <a:cs typeface="Georgia"/>
              </a:rPr>
              <a:t>*</a:t>
            </a:r>
            <a:r>
              <a:rPr sz="2800" spc="5" dirty="0">
                <a:solidFill>
                  <a:srgbClr val="00B0F0"/>
                </a:solidFill>
                <a:latin typeface="Trebuchet MS"/>
                <a:cs typeface="Trebuchet MS"/>
              </a:rPr>
              <a:t>Syncarpous </a:t>
            </a:r>
            <a:r>
              <a:rPr sz="2800" spc="-5" dirty="0">
                <a:solidFill>
                  <a:srgbClr val="00B0F0"/>
                </a:solidFill>
                <a:latin typeface="Trebuchet MS"/>
                <a:cs typeface="Trebuchet MS"/>
              </a:rPr>
              <a:t>( </a:t>
            </a:r>
            <a:r>
              <a:rPr sz="2800" spc="-10" dirty="0">
                <a:solidFill>
                  <a:srgbClr val="00B0F0"/>
                </a:solidFill>
                <a:latin typeface="Trebuchet MS"/>
                <a:cs typeface="Trebuchet MS"/>
              </a:rPr>
              <a:t>pistils </a:t>
            </a:r>
            <a:r>
              <a:rPr sz="2800" spc="-5" dirty="0">
                <a:solidFill>
                  <a:srgbClr val="00B0F0"/>
                </a:solidFill>
                <a:latin typeface="Trebuchet MS"/>
                <a:cs typeface="Trebuchet MS"/>
              </a:rPr>
              <a:t>fused </a:t>
            </a:r>
            <a:r>
              <a:rPr sz="2800" spc="-10" dirty="0">
                <a:solidFill>
                  <a:srgbClr val="00B0F0"/>
                </a:solidFill>
                <a:latin typeface="Trebuchet MS"/>
                <a:cs typeface="Trebuchet MS"/>
              </a:rPr>
              <a:t>together) </a:t>
            </a:r>
            <a:r>
              <a:rPr sz="2800" spc="-5" dirty="0">
                <a:solidFill>
                  <a:srgbClr val="00B0F0"/>
                </a:solidFill>
                <a:latin typeface="Trebuchet MS"/>
                <a:cs typeface="Trebuchet MS"/>
              </a:rPr>
              <a:t>, </a:t>
            </a:r>
            <a:r>
              <a:rPr sz="2800" spc="-10">
                <a:solidFill>
                  <a:srgbClr val="00B0F0"/>
                </a:solidFill>
                <a:latin typeface="Trebuchet MS"/>
                <a:cs typeface="Trebuchet MS"/>
              </a:rPr>
              <a:t>aopcarpous </a:t>
            </a:r>
            <a:r>
              <a:rPr sz="2800" spc="-5" smtClean="0">
                <a:solidFill>
                  <a:srgbClr val="00B0F0"/>
                </a:solidFill>
                <a:latin typeface="Trebuchet MS"/>
                <a:cs typeface="Trebuchet MS"/>
              </a:rPr>
              <a:t>(free</a:t>
            </a:r>
            <a:r>
              <a:rPr sz="2800" spc="-5" dirty="0">
                <a:solidFill>
                  <a:srgbClr val="00B0F0"/>
                </a:solidFill>
                <a:latin typeface="Trebuchet MS"/>
                <a:cs typeface="Trebuchet MS"/>
              </a:rPr>
              <a:t>)</a:t>
            </a:r>
            <a:endParaRPr sz="2800">
              <a:solidFill>
                <a:srgbClr val="00B0F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fferent between apocarpous and syncarpous ovary - Brainly.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5867399" cy="2714626"/>
          </a:xfrm>
          <a:prstGeom prst="rect">
            <a:avLst/>
          </a:prstGeom>
          <a:noFill/>
        </p:spPr>
      </p:pic>
      <p:pic>
        <p:nvPicPr>
          <p:cNvPr id="1028" name="Picture 4" descr="NCERT Class XII Biology Chapter 2 : Sexual Reproduction In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150" y="2743200"/>
            <a:ext cx="725805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7"/>
          <p:cNvGrpSpPr/>
          <p:nvPr/>
        </p:nvGrpSpPr>
        <p:grpSpPr>
          <a:xfrm>
            <a:off x="323532" y="836547"/>
            <a:ext cx="8178800" cy="5529580"/>
            <a:chOff x="323532" y="836547"/>
            <a:chExt cx="8178800" cy="5529580"/>
          </a:xfrm>
        </p:grpSpPr>
        <p:sp>
          <p:nvSpPr>
            <p:cNvPr id="3" name="object 8"/>
            <p:cNvSpPr/>
            <p:nvPr/>
          </p:nvSpPr>
          <p:spPr>
            <a:xfrm>
              <a:off x="2834767" y="6126251"/>
              <a:ext cx="5667121" cy="2398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9"/>
            <p:cNvSpPr/>
            <p:nvPr/>
          </p:nvSpPr>
          <p:spPr>
            <a:xfrm>
              <a:off x="323532" y="836547"/>
              <a:ext cx="5113692" cy="46807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34000" y="1676400"/>
            <a:ext cx="3505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-5" dirty="0" smtClean="0">
                <a:solidFill>
                  <a:srgbClr val="000000"/>
                </a:solidFill>
              </a:rPr>
              <a:t>Flower- </a:t>
            </a:r>
            <a:r>
              <a:rPr lang="en-US" sz="2800" dirty="0" smtClean="0">
                <a:solidFill>
                  <a:srgbClr val="000000"/>
                </a:solidFill>
              </a:rPr>
              <a:t>A</a:t>
            </a:r>
            <a:r>
              <a:rPr lang="en-US" sz="2800" spc="-280" dirty="0" smtClean="0">
                <a:solidFill>
                  <a:srgbClr val="000000"/>
                </a:solidFill>
              </a:rPr>
              <a:t> </a:t>
            </a:r>
            <a:r>
              <a:rPr lang="en-US" sz="2800" spc="-5" dirty="0" smtClean="0">
                <a:solidFill>
                  <a:srgbClr val="000000"/>
                </a:solidFill>
              </a:rPr>
              <a:t>modified  shoot</a:t>
            </a:r>
          </a:p>
          <a:p>
            <a:pPr algn="ctr"/>
            <a:r>
              <a:rPr lang="en-US" sz="2800" spc="-80" dirty="0" smtClean="0">
                <a:latin typeface="Trebuchet MS"/>
                <a:cs typeface="Trebuchet MS"/>
              </a:rPr>
              <a:t>R</a:t>
            </a:r>
            <a:r>
              <a:rPr lang="en-US" sz="2800" spc="-5" dirty="0" smtClean="0">
                <a:latin typeface="Trebuchet MS"/>
                <a:cs typeface="Trebuchet MS"/>
              </a:rPr>
              <a:t>e</a:t>
            </a:r>
            <a:r>
              <a:rPr lang="en-US" sz="2800" spc="5" dirty="0" smtClean="0">
                <a:latin typeface="Trebuchet MS"/>
                <a:cs typeface="Trebuchet MS"/>
              </a:rPr>
              <a:t>p</a:t>
            </a:r>
            <a:r>
              <a:rPr lang="en-US" sz="2800" dirty="0" smtClean="0">
                <a:latin typeface="Trebuchet MS"/>
                <a:cs typeface="Trebuchet MS"/>
              </a:rPr>
              <a:t>r</a:t>
            </a:r>
            <a:r>
              <a:rPr lang="en-US" sz="2800" spc="-15" dirty="0" smtClean="0">
                <a:latin typeface="Trebuchet MS"/>
                <a:cs typeface="Trebuchet MS"/>
              </a:rPr>
              <a:t>o</a:t>
            </a:r>
            <a:r>
              <a:rPr lang="en-US" sz="2800" dirty="0" smtClean="0">
                <a:latin typeface="Trebuchet MS"/>
                <a:cs typeface="Trebuchet MS"/>
              </a:rPr>
              <a:t>d</a:t>
            </a:r>
            <a:r>
              <a:rPr lang="en-US" sz="2800" spc="-5" dirty="0" smtClean="0">
                <a:latin typeface="Trebuchet MS"/>
                <a:cs typeface="Trebuchet MS"/>
              </a:rPr>
              <a:t>uc</a:t>
            </a:r>
            <a:r>
              <a:rPr lang="en-US" sz="2800" spc="-10" dirty="0" smtClean="0">
                <a:latin typeface="Trebuchet MS"/>
                <a:cs typeface="Trebuchet MS"/>
              </a:rPr>
              <a:t>t</a:t>
            </a:r>
            <a:r>
              <a:rPr lang="en-US" sz="2800" spc="-5" dirty="0" smtClean="0">
                <a:latin typeface="Trebuchet MS"/>
                <a:cs typeface="Trebuchet MS"/>
              </a:rPr>
              <a:t>ive  structure of  angiosperms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376172" y="5846927"/>
            <a:ext cx="5608320" cy="639445"/>
            <a:chOff x="1376172" y="5846927"/>
            <a:chExt cx="5608320" cy="639445"/>
          </a:xfrm>
        </p:grpSpPr>
        <p:sp>
          <p:nvSpPr>
            <p:cNvPr id="4" name="object 4"/>
            <p:cNvSpPr/>
            <p:nvPr/>
          </p:nvSpPr>
          <p:spPr>
            <a:xfrm>
              <a:off x="1376172" y="6013704"/>
              <a:ext cx="2729483" cy="4724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1523" y="6013704"/>
              <a:ext cx="592836" cy="4724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23360" y="6013704"/>
              <a:ext cx="1402080" cy="472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44439" y="6013704"/>
              <a:ext cx="1828800" cy="4724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92239" y="6013704"/>
              <a:ext cx="492252" cy="4724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70101" y="5853468"/>
              <a:ext cx="2325243" cy="2836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04817" y="5855703"/>
              <a:ext cx="115443" cy="21892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26179" y="5846927"/>
              <a:ext cx="994410" cy="2954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07377" y="5852287"/>
              <a:ext cx="72263" cy="29005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36082" y="5853620"/>
              <a:ext cx="1437639" cy="28351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20</a:t>
            </a:fld>
            <a:endParaRPr dirty="0"/>
          </a:p>
        </p:txBody>
      </p:sp>
      <p:pic>
        <p:nvPicPr>
          <p:cNvPr id="39938" name="Picture 2" descr="Describe with a Labelled Diagram of a Typical Ovule - QS Study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09800" y="1257300"/>
            <a:ext cx="4419599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21529" y="6247282"/>
            <a:ext cx="205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Trebuchet MS"/>
                <a:cs typeface="Trebuchet MS"/>
              </a:rPr>
              <a:t>18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480" y="6193942"/>
            <a:ext cx="17907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endParaRPr sz="255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73936" y="5943600"/>
            <a:ext cx="4631664" cy="242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01154" y="152400"/>
          <a:ext cx="8785225" cy="5680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190"/>
                <a:gridCol w="1656080"/>
                <a:gridCol w="6624955"/>
              </a:tblGrid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Trebuchet MS"/>
                          <a:cs typeface="Trebuchet MS"/>
                        </a:rPr>
                        <a:t>1.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12700">
                      <a:solidFill>
                        <a:srgbClr val="93C500"/>
                      </a:solidFill>
                      <a:prstDash val="solid"/>
                    </a:lnT>
                    <a:lnB w="28575">
                      <a:solidFill>
                        <a:srgbClr val="93C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15" dirty="0">
                          <a:latin typeface="Trebuchet MS"/>
                          <a:cs typeface="Trebuchet MS"/>
                        </a:rPr>
                        <a:t>Funicle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12700">
                      <a:solidFill>
                        <a:srgbClr val="93C500"/>
                      </a:solidFill>
                      <a:prstDash val="solid"/>
                    </a:lnT>
                    <a:lnB w="28575">
                      <a:solidFill>
                        <a:srgbClr val="93C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The ovule is attached to the placenta by means of a stalk</a:t>
                      </a:r>
                      <a:r>
                        <a:rPr sz="1600" spc="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called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latin typeface="Trebuchet MS"/>
                          <a:cs typeface="Trebuchet MS"/>
                        </a:rPr>
                        <a:t>funicle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12700">
                      <a:solidFill>
                        <a:srgbClr val="93C500"/>
                      </a:solidFill>
                      <a:prstDash val="solid"/>
                    </a:lnT>
                    <a:lnB w="28575">
                      <a:solidFill>
                        <a:srgbClr val="93C500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2.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28575">
                      <a:solidFill>
                        <a:srgbClr val="93C500"/>
                      </a:solidFill>
                      <a:prstDash val="solid"/>
                    </a:lnT>
                    <a:lnB w="12700">
                      <a:solidFill>
                        <a:srgbClr val="93C500"/>
                      </a:solidFill>
                      <a:prstDash val="solid"/>
                    </a:lnB>
                    <a:solidFill>
                      <a:srgbClr val="E9F3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Hilum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28575">
                      <a:solidFill>
                        <a:srgbClr val="93C500"/>
                      </a:solidFill>
                      <a:prstDash val="solid"/>
                    </a:lnT>
                    <a:lnB w="12700">
                      <a:solidFill>
                        <a:srgbClr val="93C500"/>
                      </a:solidFill>
                      <a:prstDash val="solid"/>
                    </a:lnB>
                    <a:solidFill>
                      <a:srgbClr val="E9F3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body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of the ovule fuses with funicle in the region</a:t>
                      </a:r>
                      <a:r>
                        <a:rPr sz="1600" spc="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called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rebuchet MS"/>
                          <a:cs typeface="Trebuchet MS"/>
                        </a:rPr>
                        <a:t>hilum.(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hilum - the junction between ovule and</a:t>
                      </a:r>
                      <a:r>
                        <a:rPr sz="1600" spc="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funicle)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28575">
                      <a:solidFill>
                        <a:srgbClr val="93C500"/>
                      </a:solidFill>
                      <a:prstDash val="solid"/>
                    </a:lnT>
                    <a:lnB w="12700">
                      <a:solidFill>
                        <a:srgbClr val="93C500"/>
                      </a:solidFill>
                      <a:prstDash val="solid"/>
                    </a:lnB>
                    <a:solidFill>
                      <a:srgbClr val="E9F3CC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3.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12700">
                      <a:solidFill>
                        <a:srgbClr val="93C500"/>
                      </a:solidFill>
                      <a:prstDash val="solid"/>
                    </a:lnT>
                    <a:lnB w="12700">
                      <a:solidFill>
                        <a:srgbClr val="93C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10" dirty="0">
                          <a:latin typeface="Trebuchet MS"/>
                          <a:cs typeface="Trebuchet MS"/>
                        </a:rPr>
                        <a:t>Integuments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12700">
                      <a:solidFill>
                        <a:srgbClr val="93C500"/>
                      </a:solidFill>
                      <a:prstDash val="solid"/>
                    </a:lnT>
                    <a:lnB w="12700">
                      <a:solidFill>
                        <a:srgbClr val="93C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Each ovule has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one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or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two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protective envelopes</a:t>
                      </a:r>
                      <a:r>
                        <a:rPr sz="1600" spc="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called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Trebuchet MS"/>
                          <a:cs typeface="Trebuchet MS"/>
                        </a:rPr>
                        <a:t>integuments.(inner </a:t>
                      </a:r>
                      <a:r>
                        <a:rPr sz="1600" b="1" spc="-5" dirty="0">
                          <a:latin typeface="Trebuchet MS"/>
                          <a:cs typeface="Trebuchet MS"/>
                        </a:rPr>
                        <a:t>and outer</a:t>
                      </a:r>
                      <a:r>
                        <a:rPr sz="1600" b="1" spc="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12700">
                      <a:solidFill>
                        <a:srgbClr val="93C500"/>
                      </a:solidFill>
                      <a:prstDash val="solid"/>
                    </a:lnT>
                    <a:lnB w="12700">
                      <a:solidFill>
                        <a:srgbClr val="93C500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4.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12700">
                      <a:solidFill>
                        <a:srgbClr val="93C500"/>
                      </a:solidFill>
                      <a:prstDash val="solid"/>
                    </a:lnT>
                    <a:lnB w="12700">
                      <a:solidFill>
                        <a:srgbClr val="93C500"/>
                      </a:solidFill>
                      <a:prstDash val="solid"/>
                    </a:lnB>
                    <a:solidFill>
                      <a:srgbClr val="E9F3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10" dirty="0">
                          <a:latin typeface="Trebuchet MS"/>
                          <a:cs typeface="Trebuchet MS"/>
                        </a:rPr>
                        <a:t>Micropyle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12700">
                      <a:solidFill>
                        <a:srgbClr val="93C500"/>
                      </a:solidFill>
                      <a:prstDash val="solid"/>
                    </a:lnT>
                    <a:lnB w="12700">
                      <a:solidFill>
                        <a:srgbClr val="93C500"/>
                      </a:solidFill>
                      <a:prstDash val="solid"/>
                    </a:lnB>
                    <a:solidFill>
                      <a:srgbClr val="E9F3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657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The integuments leave small opening at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one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end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called micropyle.- 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this end is </a:t>
                      </a:r>
                      <a:r>
                        <a:rPr sz="1600" b="1" spc="-10" dirty="0">
                          <a:latin typeface="Trebuchet MS"/>
                          <a:cs typeface="Trebuchet MS"/>
                        </a:rPr>
                        <a:t>micropylar</a:t>
                      </a:r>
                      <a:r>
                        <a:rPr sz="1600" b="1" spc="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5" dirty="0">
                          <a:latin typeface="Trebuchet MS"/>
                          <a:cs typeface="Trebuchet MS"/>
                        </a:rPr>
                        <a:t>end.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12700">
                      <a:solidFill>
                        <a:srgbClr val="93C500"/>
                      </a:solidFill>
                      <a:prstDash val="solid"/>
                    </a:lnT>
                    <a:lnB w="12700">
                      <a:solidFill>
                        <a:srgbClr val="93C500"/>
                      </a:solidFill>
                      <a:prstDash val="solid"/>
                    </a:lnB>
                    <a:solidFill>
                      <a:srgbClr val="E9F3CC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5.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12700">
                      <a:solidFill>
                        <a:srgbClr val="93C500"/>
                      </a:solidFill>
                      <a:prstDash val="solid"/>
                    </a:lnT>
                    <a:lnB w="12700">
                      <a:solidFill>
                        <a:srgbClr val="93C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Chalaza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12700">
                      <a:solidFill>
                        <a:srgbClr val="93C500"/>
                      </a:solidFill>
                      <a:prstDash val="solid"/>
                    </a:lnT>
                    <a:lnB w="12700">
                      <a:solidFill>
                        <a:srgbClr val="93C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187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Opposite the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micropylar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end, is the </a:t>
                      </a:r>
                      <a:r>
                        <a:rPr sz="1600" b="1" spc="-5" dirty="0">
                          <a:latin typeface="Trebuchet MS"/>
                          <a:cs typeface="Trebuchet MS"/>
                        </a:rPr>
                        <a:t>chalaza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, representing the basal 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part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of the</a:t>
                      </a:r>
                      <a:r>
                        <a:rPr sz="1600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ovule.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12700">
                      <a:solidFill>
                        <a:srgbClr val="93C500"/>
                      </a:solidFill>
                      <a:prstDash val="solid"/>
                    </a:lnT>
                    <a:lnB w="12700">
                      <a:solidFill>
                        <a:srgbClr val="93C500"/>
                      </a:solidFill>
                      <a:prstDash val="solid"/>
                    </a:lnB>
                  </a:tcPr>
                </a:tc>
              </a:tr>
              <a:tr h="5289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6.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12700">
                      <a:solidFill>
                        <a:srgbClr val="93C500"/>
                      </a:solidFill>
                      <a:prstDash val="solid"/>
                    </a:lnT>
                    <a:lnB w="12700">
                      <a:solidFill>
                        <a:srgbClr val="93C500"/>
                      </a:solidFill>
                      <a:prstDash val="solid"/>
                    </a:lnB>
                    <a:solidFill>
                      <a:srgbClr val="E9F3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Nucellus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12700">
                      <a:solidFill>
                        <a:srgbClr val="93C500"/>
                      </a:solidFill>
                      <a:prstDash val="solid"/>
                    </a:lnT>
                    <a:lnB w="12700">
                      <a:solidFill>
                        <a:srgbClr val="93C500"/>
                      </a:solidFill>
                      <a:prstDash val="solid"/>
                    </a:lnB>
                    <a:solidFill>
                      <a:srgbClr val="E9F3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20" dirty="0">
                          <a:latin typeface="Trebuchet MS"/>
                          <a:cs typeface="Trebuchet MS"/>
                        </a:rPr>
                        <a:t>Tissue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encloses embryo</a:t>
                      </a:r>
                      <a:r>
                        <a:rPr sz="1600" spc="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sac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12700">
                      <a:solidFill>
                        <a:srgbClr val="93C500"/>
                      </a:solidFill>
                      <a:prstDash val="solid"/>
                    </a:lnT>
                    <a:lnB w="12700">
                      <a:solidFill>
                        <a:srgbClr val="93C500"/>
                      </a:solidFill>
                      <a:prstDash val="solid"/>
                    </a:lnB>
                    <a:solidFill>
                      <a:srgbClr val="E9F3CC"/>
                    </a:solidFill>
                  </a:tcPr>
                </a:tc>
              </a:tr>
              <a:tr h="22555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7.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12700">
                      <a:solidFill>
                        <a:srgbClr val="93C500"/>
                      </a:solidFill>
                      <a:prstDash val="solid"/>
                    </a:lnT>
                    <a:lnB w="12700">
                      <a:solidFill>
                        <a:srgbClr val="93C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451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rebuchet MS"/>
                          <a:cs typeface="Trebuchet MS"/>
                        </a:rPr>
                        <a:t>Embryo sac  </a:t>
                      </a:r>
                      <a:r>
                        <a:rPr sz="1600" b="1" spc="-10" dirty="0">
                          <a:latin typeface="Trebuchet MS"/>
                          <a:cs typeface="Trebuchet MS"/>
                        </a:rPr>
                        <a:t>(female  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gameto</a:t>
                      </a:r>
                      <a:r>
                        <a:rPr sz="1600" b="1" spc="-10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hyt</a:t>
                      </a:r>
                      <a:r>
                        <a:rPr sz="16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)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12700">
                      <a:solidFill>
                        <a:srgbClr val="93C500"/>
                      </a:solidFill>
                      <a:prstDash val="solid"/>
                    </a:lnT>
                    <a:lnB w="12700">
                      <a:solidFill>
                        <a:srgbClr val="93C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076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An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ovule generally has a single embryo sac formed from a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megaspore 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through reduction</a:t>
                      </a:r>
                      <a:r>
                        <a:rPr sz="16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division.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600" spc="-5" baseline="0" dirty="0" smtClean="0">
                          <a:latin typeface="Trebuchet MS"/>
                          <a:cs typeface="Trebuchet MS"/>
                        </a:rPr>
                        <a:t> 8 </a:t>
                      </a:r>
                      <a:r>
                        <a:rPr sz="1600" spc="-5" smtClean="0">
                          <a:latin typeface="Trebuchet MS"/>
                          <a:cs typeface="Trebuchet MS"/>
                        </a:rPr>
                        <a:t>Nucleate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and 7</a:t>
                      </a:r>
                      <a:r>
                        <a:rPr sz="16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celled.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AutoNum type="arabicPeriod"/>
                        <a:tabLst>
                          <a:tab pos="434340" algn="l"/>
                          <a:tab pos="434975" algn="l"/>
                          <a:tab pos="1945005" algn="l"/>
                        </a:tabLst>
                      </a:pPr>
                      <a:r>
                        <a:rPr sz="1600" b="1" spc="-5" dirty="0">
                          <a:latin typeface="Trebuchet MS"/>
                          <a:cs typeface="Trebuchet MS"/>
                        </a:rPr>
                        <a:t>Egg </a:t>
                      </a:r>
                      <a:r>
                        <a:rPr sz="1600" b="1" spc="-10" dirty="0">
                          <a:latin typeface="Trebuchet MS"/>
                          <a:cs typeface="Trebuchet MS"/>
                        </a:rPr>
                        <a:t>apparatus-	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at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micropylar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end. It has </a:t>
                      </a:r>
                      <a:r>
                        <a:rPr sz="1600" b="1" spc="-5" dirty="0">
                          <a:latin typeface="Trebuchet MS"/>
                          <a:cs typeface="Trebuchet MS"/>
                        </a:rPr>
                        <a:t>2 synergids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and an</a:t>
                      </a:r>
                      <a:r>
                        <a:rPr sz="1600" spc="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5" dirty="0">
                          <a:latin typeface="Trebuchet MS"/>
                          <a:cs typeface="Trebuchet MS"/>
                        </a:rPr>
                        <a:t>egg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600" b="1" spc="-5" dirty="0">
                          <a:latin typeface="Trebuchet MS"/>
                          <a:cs typeface="Trebuchet MS"/>
                        </a:rPr>
                        <a:t>Fili form </a:t>
                      </a:r>
                      <a:r>
                        <a:rPr sz="1600" b="1" spc="-10" dirty="0">
                          <a:latin typeface="Trebuchet MS"/>
                          <a:cs typeface="Trebuchet MS"/>
                        </a:rPr>
                        <a:t>apparatus- </a:t>
                      </a:r>
                      <a:r>
                        <a:rPr sz="1600" b="1" spc="-5" dirty="0">
                          <a:latin typeface="Trebuchet MS"/>
                          <a:cs typeface="Trebuchet MS"/>
                        </a:rPr>
                        <a:t>synegids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– special thickening at</a:t>
                      </a:r>
                      <a:r>
                        <a:rPr sz="1600" spc="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micropylar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end. It guides the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pollen</a:t>
                      </a:r>
                      <a:r>
                        <a:rPr sz="16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tube.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AutoNum type="arabicPeriod" startAt="3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600" b="1" spc="-5" dirty="0">
                          <a:latin typeface="Trebuchet MS"/>
                          <a:cs typeface="Trebuchet MS"/>
                        </a:rPr>
                        <a:t>Antipodals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sz="1600" b="1" spc="-5" dirty="0">
                          <a:latin typeface="Trebuchet MS"/>
                          <a:cs typeface="Trebuchet MS"/>
                        </a:rPr>
                        <a:t>3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in number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twds chalazal</a:t>
                      </a:r>
                      <a:r>
                        <a:rPr sz="1600" spc="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end.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AutoNum type="arabicPeriod" startAt="3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600" b="1" spc="-50" dirty="0">
                          <a:latin typeface="Trebuchet MS"/>
                          <a:cs typeface="Trebuchet MS"/>
                        </a:rPr>
                        <a:t>Two </a:t>
                      </a:r>
                      <a:r>
                        <a:rPr sz="1600" b="1" spc="-5" dirty="0">
                          <a:latin typeface="Trebuchet MS"/>
                          <a:cs typeface="Trebuchet MS"/>
                        </a:rPr>
                        <a:t>Haploid nuclei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at polar end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below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egg</a:t>
                      </a:r>
                      <a:r>
                        <a:rPr sz="1600" spc="2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appataus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3C500"/>
                      </a:solidFill>
                      <a:prstDash val="solid"/>
                    </a:lnL>
                    <a:lnR w="12700">
                      <a:solidFill>
                        <a:srgbClr val="93C500"/>
                      </a:solidFill>
                      <a:prstDash val="solid"/>
                    </a:lnR>
                    <a:lnT w="12700">
                      <a:solidFill>
                        <a:srgbClr val="93C500"/>
                      </a:solidFill>
                      <a:prstDash val="solid"/>
                    </a:lnT>
                    <a:lnB w="12700">
                      <a:solidFill>
                        <a:srgbClr val="93C5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65759" y="5977839"/>
            <a:ext cx="17907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endParaRPr sz="255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4300" y="514350"/>
            <a:ext cx="3390900" cy="5803265"/>
            <a:chOff x="114300" y="514350"/>
            <a:chExt cx="3390900" cy="5803265"/>
          </a:xfrm>
        </p:grpSpPr>
        <p:sp>
          <p:nvSpPr>
            <p:cNvPr id="8" name="object 8"/>
            <p:cNvSpPr/>
            <p:nvPr/>
          </p:nvSpPr>
          <p:spPr>
            <a:xfrm>
              <a:off x="1100975" y="6128600"/>
              <a:ext cx="2403716" cy="1884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300" y="514350"/>
              <a:ext cx="3057525" cy="2895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51687" y="601421"/>
            <a:ext cx="1441450" cy="123190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065" marR="5080" indent="1270" algn="ctr">
              <a:lnSpc>
                <a:spcPct val="87200"/>
              </a:lnSpc>
              <a:spcBef>
                <a:spcPts val="409"/>
              </a:spcBef>
            </a:pPr>
            <a:r>
              <a:rPr sz="2000" spc="-5" dirty="0">
                <a:solidFill>
                  <a:srgbClr val="FFFFFF"/>
                </a:solidFill>
              </a:rPr>
              <a:t>Megaspore  mother</a:t>
            </a:r>
            <a:r>
              <a:rPr sz="2000" spc="-10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cells  </a:t>
            </a:r>
            <a:r>
              <a:rPr sz="2000" spc="-10" dirty="0">
                <a:solidFill>
                  <a:srgbClr val="FFFFFF"/>
                </a:solidFill>
              </a:rPr>
              <a:t>MMC</a:t>
            </a:r>
            <a:endParaRPr sz="2000"/>
          </a:p>
          <a:p>
            <a:pPr marL="1270" algn="ctr">
              <a:lnSpc>
                <a:spcPct val="100000"/>
              </a:lnSpc>
              <a:spcBef>
                <a:spcPts val="505"/>
              </a:spcBef>
            </a:pPr>
            <a:r>
              <a:rPr sz="2000" spc="-5" dirty="0">
                <a:solidFill>
                  <a:srgbClr val="FFFFFF"/>
                </a:solidFill>
              </a:rPr>
              <a:t>Deploid</a:t>
            </a:r>
            <a:endParaRPr sz="200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22</a:t>
            </a:fld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562225" y="523875"/>
            <a:ext cx="3257550" cy="3057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65321" y="620649"/>
            <a:ext cx="1513205" cy="11283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-1270" algn="ctr">
              <a:lnSpc>
                <a:spcPct val="87200"/>
              </a:lnSpc>
              <a:spcBef>
                <a:spcPts val="409"/>
              </a:spcBef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Megaspore  haploid  Monosporic  develop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ent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19700" y="438150"/>
            <a:ext cx="3095625" cy="316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68390" y="646557"/>
            <a:ext cx="1259205" cy="11283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065" marR="5080" algn="ctr">
              <a:lnSpc>
                <a:spcPct val="87200"/>
              </a:lnSpc>
              <a:spcBef>
                <a:spcPts val="409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Functional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mega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opre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to Embryo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sac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5699" y="2279650"/>
            <a:ext cx="117729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Cells in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the  nucellus  near  micropylar  region.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90340" y="2273300"/>
            <a:ext cx="10369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Four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cells  Haploid</a:t>
            </a:r>
            <a:endParaRPr sz="1800">
              <a:latin typeface="Trebuchet MS"/>
              <a:cs typeface="Trebuchet MS"/>
            </a:endParaRPr>
          </a:p>
          <a:p>
            <a:pPr marL="12700" marR="5080" indent="66675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3 </a:t>
            </a:r>
            <a:r>
              <a:rPr sz="1800" spc="-5" dirty="0">
                <a:latin typeface="Trebuchet MS"/>
                <a:cs typeface="Trebuchet MS"/>
              </a:rPr>
              <a:t>near  </a:t>
            </a:r>
            <a:r>
              <a:rPr sz="1800" dirty="0">
                <a:latin typeface="Trebuchet MS"/>
                <a:cs typeface="Trebuchet MS"/>
              </a:rPr>
              <a:t>m</a:t>
            </a:r>
            <a:r>
              <a:rPr sz="1800" spc="-5" dirty="0">
                <a:latin typeface="Trebuchet MS"/>
                <a:cs typeface="Trebuchet MS"/>
              </a:rPr>
              <a:t>icr</a:t>
            </a:r>
            <a:r>
              <a:rPr sz="1800" spc="-15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p</a:t>
            </a:r>
            <a:r>
              <a:rPr sz="1800" spc="-5" dirty="0">
                <a:latin typeface="Trebuchet MS"/>
                <a:cs typeface="Trebuchet MS"/>
              </a:rPr>
              <a:t>yle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90340" y="3352800"/>
            <a:ext cx="12795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d</a:t>
            </a:r>
            <a:r>
              <a:rPr sz="1800" spc="-5" dirty="0">
                <a:latin typeface="Trebuchet MS"/>
                <a:cs typeface="Trebuchet MS"/>
              </a:rPr>
              <a:t>egen</a:t>
            </a:r>
            <a:r>
              <a:rPr sz="1800" dirty="0">
                <a:latin typeface="Trebuchet MS"/>
                <a:cs typeface="Trebuchet MS"/>
              </a:rPr>
              <a:t>er</a:t>
            </a:r>
            <a:r>
              <a:rPr sz="1800" spc="-10" dirty="0">
                <a:latin typeface="Trebuchet MS"/>
                <a:cs typeface="Trebuchet MS"/>
              </a:rPr>
              <a:t>r</a:t>
            </a:r>
            <a:r>
              <a:rPr sz="1800" spc="-5" dirty="0">
                <a:latin typeface="Trebuchet MS"/>
                <a:cs typeface="Trebuchet MS"/>
              </a:rPr>
              <a:t>ate  </a:t>
            </a:r>
            <a:r>
              <a:rPr sz="1800" dirty="0">
                <a:latin typeface="Trebuchet MS"/>
                <a:cs typeface="Trebuchet MS"/>
              </a:rPr>
              <a:t>1 </a:t>
            </a:r>
            <a:r>
              <a:rPr sz="1800" spc="-10" dirty="0">
                <a:latin typeface="Trebuchet MS"/>
                <a:cs typeface="Trebuchet MS"/>
              </a:rPr>
              <a:t>functional  </a:t>
            </a:r>
            <a:r>
              <a:rPr sz="1800" spc="-5" dirty="0">
                <a:latin typeface="Trebuchet MS"/>
                <a:cs typeface="Trebuchet MS"/>
              </a:rPr>
              <a:t>megaspore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14905" y="2279650"/>
            <a:ext cx="749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Meiosis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14905" y="2828290"/>
            <a:ext cx="1318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Mega- 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800" spc="5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800" spc="-1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800" spc="-1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gene</a:t>
            </a:r>
            <a:r>
              <a:rPr sz="1800" spc="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is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71591" y="2305685"/>
            <a:ext cx="329057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Functional megaspore enlarges,  mitotic division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2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nuclei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–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move  opposite poles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– 2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mitoic  division-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4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nuclei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at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each pole  </a:t>
            </a:r>
            <a:r>
              <a:rPr sz="1800" spc="-30" dirty="0">
                <a:solidFill>
                  <a:srgbClr val="FF0000"/>
                </a:solidFill>
                <a:latin typeface="Trebuchet MS"/>
                <a:cs typeface="Trebuchet MS"/>
              </a:rPr>
              <a:t>Wall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formation only after this 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stage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Chalaza end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– 3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form antipodals  Micropylar end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– 3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form egg  apparatus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71591" y="4871720"/>
            <a:ext cx="3162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0000"/>
                </a:solidFill>
                <a:latin typeface="Trebuchet MS"/>
                <a:cs typeface="Trebuchet MS"/>
              </a:rPr>
              <a:t>Remaining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2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nucei </a:t>
            </a:r>
            <a:r>
              <a:rPr sz="1800" spc="-20" dirty="0">
                <a:solidFill>
                  <a:srgbClr val="FF0000"/>
                </a:solidFill>
                <a:latin typeface="Trebuchet MS"/>
                <a:cs typeface="Trebuchet MS"/>
              </a:rPr>
              <a:t>Polar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nuclei  in large central</a:t>
            </a:r>
            <a:r>
              <a:rPr sz="18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cell.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28929" y="5889142"/>
            <a:ext cx="210185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spc="10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endParaRPr sz="305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7162" y="481076"/>
            <a:ext cx="8644255" cy="6310630"/>
            <a:chOff x="157162" y="481076"/>
            <a:chExt cx="8644255" cy="6310630"/>
          </a:xfrm>
        </p:grpSpPr>
        <p:sp>
          <p:nvSpPr>
            <p:cNvPr id="8" name="object 8"/>
            <p:cNvSpPr/>
            <p:nvPr/>
          </p:nvSpPr>
          <p:spPr>
            <a:xfrm>
              <a:off x="864476" y="6069494"/>
              <a:ext cx="2525026" cy="2836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7162" y="481076"/>
              <a:ext cx="2943225" cy="29813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43783" y="496189"/>
              <a:ext cx="5957062" cy="29921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3375" y="3895723"/>
              <a:ext cx="3057525" cy="2895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69619" y="3974972"/>
            <a:ext cx="1440180" cy="127919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-635" algn="ctr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Megaspore  mother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cells 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MMC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sz="2000" spc="-5" smtClean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n-US" sz="2000" spc="-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0" spc="-5" smtClean="0">
                <a:solidFill>
                  <a:srgbClr val="FFFFFF"/>
                </a:solidFill>
                <a:latin typeface="Trebuchet MS"/>
                <a:cs typeface="Trebuchet MS"/>
              </a:rPr>
              <a:t>ploid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7102" y="5245989"/>
            <a:ext cx="1257935" cy="11544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4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Functional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me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opre  to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Embryo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sac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7226" y="404622"/>
            <a:ext cx="8084184" cy="3905250"/>
            <a:chOff x="87226" y="404622"/>
            <a:chExt cx="8084184" cy="3905250"/>
          </a:xfrm>
        </p:grpSpPr>
        <p:sp>
          <p:nvSpPr>
            <p:cNvPr id="7" name="object 7"/>
            <p:cNvSpPr/>
            <p:nvPr/>
          </p:nvSpPr>
          <p:spPr>
            <a:xfrm>
              <a:off x="87226" y="404622"/>
              <a:ext cx="3200400" cy="33909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80126" y="404622"/>
              <a:ext cx="2590800" cy="39052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00200" y="3810000"/>
            <a:ext cx="51295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Functional megaspore enlarges, mitotic division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2 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nuclei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–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move opposite poles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– 2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mitoic division-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4 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nuclei at each</a:t>
            </a:r>
            <a:r>
              <a:rPr sz="18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pole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6400" y="4724400"/>
            <a:ext cx="39350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0000"/>
                </a:solidFill>
                <a:latin typeface="Trebuchet MS"/>
                <a:cs typeface="Trebuchet MS"/>
              </a:rPr>
              <a:t>Wall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formation only after this stage  Chalaza end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– 3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form antipodals  Micropylar end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– 3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form egg</a:t>
            </a:r>
            <a:r>
              <a:rPr sz="1800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apparatus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6400" y="5638800"/>
            <a:ext cx="5379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5">
                <a:solidFill>
                  <a:srgbClr val="FF0000"/>
                </a:solidFill>
                <a:latin typeface="Trebuchet MS"/>
                <a:cs typeface="Trebuchet MS"/>
              </a:rPr>
              <a:t>Remaining </a:t>
            </a:r>
            <a:r>
              <a:rPr sz="1800" spc="-114" smtClean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lang="en-US" b="1" spc="-172" baseline="32407" dirty="0" smtClean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lang="en-US" b="1" spc="-114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20" smtClean="0">
                <a:solidFill>
                  <a:srgbClr val="FF0000"/>
                </a:solidFill>
                <a:latin typeface="Trebuchet MS"/>
                <a:cs typeface="Trebuchet MS"/>
              </a:rPr>
              <a:t>Polar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nuclei in large central</a:t>
            </a:r>
            <a:r>
              <a:rPr sz="1800" spc="1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cell.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750053" y="5172075"/>
            <a:ext cx="379095" cy="923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900" spc="-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3532" y="764705"/>
            <a:ext cx="7871777" cy="5150612"/>
            <a:chOff x="323532" y="764705"/>
            <a:chExt cx="7871777" cy="5150612"/>
          </a:xfrm>
        </p:grpSpPr>
        <p:sp>
          <p:nvSpPr>
            <p:cNvPr id="8" name="object 8"/>
            <p:cNvSpPr/>
            <p:nvPr/>
          </p:nvSpPr>
          <p:spPr>
            <a:xfrm>
              <a:off x="5156835" y="5311648"/>
              <a:ext cx="3038474" cy="5557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532" y="764705"/>
              <a:ext cx="3816477" cy="5150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25</a:t>
            </a:fld>
            <a:endParaRPr dirty="0"/>
          </a:p>
        </p:txBody>
      </p:sp>
      <p:pic>
        <p:nvPicPr>
          <p:cNvPr id="26626" name="Picture 2" descr="Fertiliz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548640"/>
            <a:ext cx="4572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Exercise 2- Translation in Hindi, Kannada, Malayalam, Marathi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304800"/>
            <a:ext cx="8607425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112" y="1046988"/>
            <a:ext cx="8628888" cy="1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5" y="183641"/>
            <a:ext cx="2460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none" spc="-25" dirty="0">
                <a:solidFill>
                  <a:srgbClr val="FF0000"/>
                </a:solidFill>
                <a:latin typeface="Cambria"/>
                <a:cs typeface="Cambria"/>
              </a:rPr>
              <a:t>Pollination: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035" y="913637"/>
            <a:ext cx="8457565" cy="551112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marR="362585" indent="-274320">
              <a:lnSpc>
                <a:spcPts val="2400"/>
              </a:lnSpc>
              <a:spcBef>
                <a:spcPts val="675"/>
              </a:spcBef>
              <a:buClr>
                <a:srgbClr val="D24616"/>
              </a:buClr>
              <a:buSzPct val="84000"/>
              <a:buFont typeface="Wingdings 2"/>
              <a:buChar char=""/>
              <a:tabLst>
                <a:tab pos="287020" algn="l"/>
              </a:tabLst>
            </a:pPr>
            <a:r>
              <a:rPr sz="2500" spc="-65" dirty="0">
                <a:latin typeface="Cambria"/>
                <a:cs typeface="Cambria"/>
              </a:rPr>
              <a:t>Transfer </a:t>
            </a:r>
            <a:r>
              <a:rPr sz="2500" spc="-15" dirty="0">
                <a:latin typeface="Cambria"/>
                <a:cs typeface="Cambria"/>
              </a:rPr>
              <a:t>of </a:t>
            </a:r>
            <a:r>
              <a:rPr sz="2500" spc="-25" dirty="0">
                <a:latin typeface="Cambria"/>
                <a:cs typeface="Cambria"/>
              </a:rPr>
              <a:t>pollen </a:t>
            </a:r>
            <a:r>
              <a:rPr sz="2500" spc="-35" dirty="0">
                <a:latin typeface="Cambria"/>
                <a:cs typeface="Cambria"/>
              </a:rPr>
              <a:t>grains </a:t>
            </a:r>
            <a:r>
              <a:rPr sz="2500" spc="-40" dirty="0">
                <a:latin typeface="Cambria"/>
                <a:cs typeface="Cambria"/>
              </a:rPr>
              <a:t>from </a:t>
            </a:r>
            <a:r>
              <a:rPr sz="2500" spc="-25" dirty="0">
                <a:latin typeface="Cambria"/>
                <a:cs typeface="Cambria"/>
              </a:rPr>
              <a:t>the anther </a:t>
            </a:r>
            <a:r>
              <a:rPr sz="2500" spc="-35" dirty="0">
                <a:latin typeface="Cambria"/>
                <a:cs typeface="Cambria"/>
              </a:rPr>
              <a:t>to </a:t>
            </a:r>
            <a:r>
              <a:rPr sz="2500" spc="-20" dirty="0">
                <a:latin typeface="Cambria"/>
                <a:cs typeface="Cambria"/>
              </a:rPr>
              <a:t>the stigma </a:t>
            </a:r>
            <a:r>
              <a:rPr sz="2500" spc="-15" dirty="0">
                <a:latin typeface="Cambria"/>
                <a:cs typeface="Cambria"/>
              </a:rPr>
              <a:t>of </a:t>
            </a:r>
            <a:r>
              <a:rPr sz="2500" spc="-5" dirty="0">
                <a:latin typeface="Cambria"/>
                <a:cs typeface="Cambria"/>
              </a:rPr>
              <a:t>a  </a:t>
            </a:r>
            <a:r>
              <a:rPr sz="2500" spc="-15" dirty="0">
                <a:latin typeface="Cambria"/>
                <a:cs typeface="Cambria"/>
              </a:rPr>
              <a:t>pistil </a:t>
            </a:r>
            <a:r>
              <a:rPr sz="2500" spc="-10" dirty="0">
                <a:latin typeface="Cambria"/>
                <a:cs typeface="Cambria"/>
              </a:rPr>
              <a:t>is </a:t>
            </a:r>
            <a:r>
              <a:rPr sz="2500" spc="-30" dirty="0">
                <a:latin typeface="Cambria"/>
                <a:cs typeface="Cambria"/>
              </a:rPr>
              <a:t>termed </a:t>
            </a:r>
            <a:r>
              <a:rPr sz="2500" spc="-15" dirty="0">
                <a:latin typeface="Cambria"/>
                <a:cs typeface="Cambria"/>
              </a:rPr>
              <a:t>as</a:t>
            </a:r>
            <a:r>
              <a:rPr sz="2500" spc="75" dirty="0">
                <a:latin typeface="Cambria"/>
                <a:cs typeface="Cambria"/>
              </a:rPr>
              <a:t> </a:t>
            </a:r>
            <a:r>
              <a:rPr sz="2500" spc="-20" dirty="0">
                <a:latin typeface="Cambria"/>
                <a:cs typeface="Cambria"/>
              </a:rPr>
              <a:t>pollination.</a:t>
            </a:r>
            <a:endParaRPr sz="25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20"/>
              </a:spcBef>
              <a:buClr>
                <a:srgbClr val="D24616"/>
              </a:buClr>
              <a:buSzPct val="84000"/>
              <a:buFont typeface="Wingdings 2"/>
              <a:buChar char=""/>
              <a:tabLst>
                <a:tab pos="287020" algn="l"/>
              </a:tabLst>
            </a:pPr>
            <a:r>
              <a:rPr sz="2500" spc="-25" dirty="0">
                <a:latin typeface="Cambria"/>
                <a:cs typeface="Cambria"/>
              </a:rPr>
              <a:t>Both </a:t>
            </a:r>
            <a:r>
              <a:rPr sz="2500" spc="-20" dirty="0">
                <a:latin typeface="Cambria"/>
                <a:cs typeface="Cambria"/>
              </a:rPr>
              <a:t>male and </a:t>
            </a:r>
            <a:r>
              <a:rPr sz="2500" spc="-30" dirty="0">
                <a:latin typeface="Cambria"/>
                <a:cs typeface="Cambria"/>
              </a:rPr>
              <a:t>female </a:t>
            </a:r>
            <a:r>
              <a:rPr sz="2500" spc="-35" dirty="0">
                <a:latin typeface="Cambria"/>
                <a:cs typeface="Cambria"/>
              </a:rPr>
              <a:t>gametes </a:t>
            </a:r>
            <a:r>
              <a:rPr sz="2500" spc="-40" dirty="0">
                <a:latin typeface="Cambria"/>
                <a:cs typeface="Cambria"/>
              </a:rPr>
              <a:t>are</a:t>
            </a:r>
            <a:r>
              <a:rPr sz="2500" spc="229" dirty="0">
                <a:latin typeface="Cambria"/>
                <a:cs typeface="Cambria"/>
              </a:rPr>
              <a:t> </a:t>
            </a:r>
            <a:r>
              <a:rPr sz="2500" spc="-25" dirty="0">
                <a:latin typeface="Cambria"/>
                <a:cs typeface="Cambria"/>
              </a:rPr>
              <a:t>non-motile.</a:t>
            </a:r>
            <a:endParaRPr sz="25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D24616"/>
              </a:buClr>
              <a:buSzPct val="84000"/>
              <a:buFont typeface="Wingdings 2"/>
              <a:buChar char=""/>
              <a:tabLst>
                <a:tab pos="287020" algn="l"/>
              </a:tabLst>
            </a:pPr>
            <a:r>
              <a:rPr sz="2500" b="1" spc="-15" dirty="0">
                <a:latin typeface="Cambria"/>
                <a:cs typeface="Cambria"/>
              </a:rPr>
              <a:t>Kinds </a:t>
            </a:r>
            <a:r>
              <a:rPr sz="2500" b="1" spc="-20" dirty="0">
                <a:latin typeface="Cambria"/>
                <a:cs typeface="Cambria"/>
              </a:rPr>
              <a:t>of</a:t>
            </a:r>
            <a:r>
              <a:rPr sz="2500" b="1" spc="-30" dirty="0">
                <a:latin typeface="Cambria"/>
                <a:cs typeface="Cambria"/>
              </a:rPr>
              <a:t> </a:t>
            </a:r>
            <a:r>
              <a:rPr sz="2500" b="1" spc="-20">
                <a:latin typeface="Cambria"/>
                <a:cs typeface="Cambria"/>
              </a:rPr>
              <a:t>pollination</a:t>
            </a:r>
            <a:r>
              <a:rPr sz="2500" b="1" spc="-20" smtClean="0">
                <a:latin typeface="Cambria"/>
                <a:cs typeface="Cambria"/>
              </a:rPr>
              <a:t>:</a:t>
            </a:r>
            <a:endParaRPr lang="en-US" sz="2500" b="1" spc="-20" dirty="0" smtClean="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Clr>
                <a:srgbClr val="D24616"/>
              </a:buClr>
              <a:buSzPct val="84000"/>
              <a:buFont typeface="Wingdings 2"/>
              <a:buChar char=""/>
              <a:tabLst>
                <a:tab pos="287020" algn="l"/>
              </a:tabLst>
            </a:pPr>
            <a:r>
              <a:rPr lang="en-US" sz="2500" b="1" spc="-20" dirty="0" smtClean="0">
                <a:latin typeface="Cambria"/>
                <a:cs typeface="Cambria"/>
              </a:rPr>
              <a:t>1.Self and </a:t>
            </a:r>
          </a:p>
          <a:p>
            <a:pPr marL="287020" indent="-274320">
              <a:lnSpc>
                <a:spcPct val="100000"/>
              </a:lnSpc>
              <a:buClr>
                <a:srgbClr val="D24616"/>
              </a:buClr>
              <a:buSzPct val="84000"/>
              <a:buFont typeface="Wingdings 2"/>
              <a:buChar char=""/>
              <a:tabLst>
                <a:tab pos="287020" algn="l"/>
              </a:tabLst>
            </a:pPr>
            <a:r>
              <a:rPr lang="en-US" sz="2500" b="1" spc="-20" dirty="0" smtClean="0">
                <a:latin typeface="Cambria"/>
                <a:cs typeface="Cambria"/>
              </a:rPr>
              <a:t>2.Cross Pollination</a:t>
            </a:r>
          </a:p>
          <a:p>
            <a:pPr marL="287020" indent="-274320" algn="ctr">
              <a:lnSpc>
                <a:spcPct val="100000"/>
              </a:lnSpc>
              <a:buClr>
                <a:srgbClr val="D24616"/>
              </a:buClr>
              <a:buSzPct val="84000"/>
              <a:buFont typeface="Wingdings 2"/>
              <a:buChar char=""/>
              <a:tabLst>
                <a:tab pos="287020" algn="l"/>
              </a:tabLst>
            </a:pPr>
            <a:r>
              <a:rPr lang="en-US" sz="2500" b="1" u="sng" spc="-20" dirty="0" smtClean="0">
                <a:latin typeface="Cambria"/>
                <a:cs typeface="Cambria"/>
              </a:rPr>
              <a:t>SELF POLLINATION</a:t>
            </a:r>
            <a:endParaRPr sz="2500" u="sng">
              <a:latin typeface="Cambria"/>
              <a:cs typeface="Cambria"/>
            </a:endParaRPr>
          </a:p>
          <a:p>
            <a:pPr marL="287020" indent="-274320">
              <a:lnSpc>
                <a:spcPts val="2990"/>
              </a:lnSpc>
              <a:spcBef>
                <a:spcPts val="25"/>
              </a:spcBef>
              <a:buClr>
                <a:srgbClr val="D24616"/>
              </a:buClr>
              <a:buSzPct val="84000"/>
              <a:buFont typeface="Wingdings 2"/>
              <a:buChar char=""/>
              <a:tabLst>
                <a:tab pos="287020" algn="l"/>
              </a:tabLst>
            </a:pPr>
            <a:r>
              <a:rPr sz="2500" b="1" spc="-70" dirty="0">
                <a:latin typeface="Cambria"/>
                <a:cs typeface="Cambria"/>
              </a:rPr>
              <a:t>Autogamy:</a:t>
            </a:r>
            <a:endParaRPr sz="2500">
              <a:latin typeface="Cambria"/>
              <a:cs typeface="Cambria"/>
            </a:endParaRPr>
          </a:p>
          <a:p>
            <a:pPr marL="287020" indent="-274320">
              <a:lnSpc>
                <a:spcPts val="2990"/>
              </a:lnSpc>
              <a:buClr>
                <a:srgbClr val="D24616"/>
              </a:buClr>
              <a:buSzPct val="84000"/>
              <a:buFont typeface="Wingdings 2"/>
              <a:buChar char=""/>
              <a:tabLst>
                <a:tab pos="287020" algn="l"/>
              </a:tabLst>
            </a:pPr>
            <a:r>
              <a:rPr sz="2500" spc="-30" dirty="0">
                <a:latin typeface="Cambria"/>
                <a:cs typeface="Cambria"/>
              </a:rPr>
              <a:t>Pollination </a:t>
            </a:r>
            <a:r>
              <a:rPr sz="2500" spc="-25" dirty="0">
                <a:latin typeface="Cambria"/>
                <a:cs typeface="Cambria"/>
              </a:rPr>
              <a:t>within </a:t>
            </a:r>
            <a:r>
              <a:rPr sz="2500" spc="-15" dirty="0">
                <a:latin typeface="Cambria"/>
                <a:cs typeface="Cambria"/>
              </a:rPr>
              <a:t>same</a:t>
            </a:r>
            <a:r>
              <a:rPr sz="2500" spc="190" dirty="0">
                <a:latin typeface="Cambria"/>
                <a:cs typeface="Cambria"/>
              </a:rPr>
              <a:t> </a:t>
            </a:r>
            <a:r>
              <a:rPr sz="2500" spc="-105" dirty="0">
                <a:latin typeface="Cambria"/>
                <a:cs typeface="Cambria"/>
              </a:rPr>
              <a:t>flower.</a:t>
            </a:r>
            <a:endParaRPr sz="2500">
              <a:latin typeface="Cambria"/>
              <a:cs typeface="Cambria"/>
            </a:endParaRPr>
          </a:p>
          <a:p>
            <a:pPr marL="287020" indent="-274320">
              <a:lnSpc>
                <a:spcPts val="2950"/>
              </a:lnSpc>
              <a:buClr>
                <a:srgbClr val="D24616"/>
              </a:buClr>
              <a:buSzPct val="84000"/>
              <a:buFont typeface="Wingdings 2"/>
              <a:buChar char=""/>
              <a:tabLst>
                <a:tab pos="287020" algn="l"/>
              </a:tabLst>
            </a:pPr>
            <a:r>
              <a:rPr sz="2500" spc="-15" dirty="0">
                <a:latin typeface="Cambria"/>
                <a:cs typeface="Cambria"/>
              </a:rPr>
              <a:t>In </a:t>
            </a:r>
            <a:r>
              <a:rPr sz="2500" spc="-25" dirty="0">
                <a:latin typeface="Cambria"/>
                <a:cs typeface="Cambria"/>
              </a:rPr>
              <a:t>open </a:t>
            </a:r>
            <a:r>
              <a:rPr sz="2500" spc="-20" dirty="0">
                <a:latin typeface="Cambria"/>
                <a:cs typeface="Cambria"/>
              </a:rPr>
              <a:t>and </a:t>
            </a:r>
            <a:r>
              <a:rPr sz="2500" spc="-30" dirty="0">
                <a:latin typeface="Cambria"/>
                <a:cs typeface="Cambria"/>
              </a:rPr>
              <a:t>exposed </a:t>
            </a:r>
            <a:r>
              <a:rPr sz="2500" spc="-25" dirty="0">
                <a:latin typeface="Cambria"/>
                <a:cs typeface="Cambria"/>
              </a:rPr>
              <a:t>anthers </a:t>
            </a:r>
            <a:r>
              <a:rPr sz="2500" spc="-20" dirty="0">
                <a:latin typeface="Cambria"/>
                <a:cs typeface="Cambria"/>
              </a:rPr>
              <a:t>and stigma </a:t>
            </a:r>
            <a:r>
              <a:rPr sz="2500" spc="-45" dirty="0">
                <a:latin typeface="Cambria"/>
                <a:cs typeface="Cambria"/>
              </a:rPr>
              <a:t>autogamy </a:t>
            </a:r>
            <a:r>
              <a:rPr sz="2500" spc="-10" dirty="0">
                <a:latin typeface="Cambria"/>
                <a:cs typeface="Cambria"/>
              </a:rPr>
              <a:t>is</a:t>
            </a:r>
            <a:r>
              <a:rPr sz="2500" spc="425" dirty="0">
                <a:latin typeface="Cambria"/>
                <a:cs typeface="Cambria"/>
              </a:rPr>
              <a:t> </a:t>
            </a:r>
            <a:r>
              <a:rPr sz="2500" spc="-55" dirty="0">
                <a:latin typeface="Cambria"/>
                <a:cs typeface="Cambria"/>
              </a:rPr>
              <a:t>rare.</a:t>
            </a:r>
            <a:endParaRPr sz="2500">
              <a:latin typeface="Cambria"/>
              <a:cs typeface="Cambria"/>
            </a:endParaRPr>
          </a:p>
          <a:p>
            <a:pPr marL="287020" indent="-274320">
              <a:lnSpc>
                <a:spcPts val="2885"/>
              </a:lnSpc>
              <a:buClr>
                <a:srgbClr val="D24616"/>
              </a:buClr>
              <a:buSzPct val="84000"/>
              <a:buFont typeface="Wingdings 2"/>
              <a:buChar char=""/>
              <a:tabLst>
                <a:tab pos="287020" algn="l"/>
              </a:tabLst>
            </a:pPr>
            <a:r>
              <a:rPr sz="2500" i="1" spc="-25" dirty="0">
                <a:latin typeface="Cambria"/>
                <a:cs typeface="Cambria"/>
              </a:rPr>
              <a:t>Viola, </a:t>
            </a:r>
            <a:r>
              <a:rPr sz="2500" i="1" spc="-40" dirty="0">
                <a:latin typeface="Cambria"/>
                <a:cs typeface="Cambria"/>
              </a:rPr>
              <a:t>Oxalis </a:t>
            </a:r>
            <a:r>
              <a:rPr sz="2500" spc="-20" dirty="0">
                <a:latin typeface="Cambria"/>
                <a:cs typeface="Cambria"/>
              </a:rPr>
              <a:t>and </a:t>
            </a:r>
            <a:r>
              <a:rPr sz="2500" i="1" spc="-40" dirty="0">
                <a:latin typeface="Cambria"/>
                <a:cs typeface="Cambria"/>
              </a:rPr>
              <a:t>Commelina </a:t>
            </a:r>
            <a:r>
              <a:rPr sz="2500" spc="-35" dirty="0">
                <a:latin typeface="Cambria"/>
                <a:cs typeface="Cambria"/>
              </a:rPr>
              <a:t>produce two </a:t>
            </a:r>
            <a:r>
              <a:rPr sz="2500" spc="-25" dirty="0">
                <a:latin typeface="Cambria"/>
                <a:cs typeface="Cambria"/>
              </a:rPr>
              <a:t>types </a:t>
            </a:r>
            <a:r>
              <a:rPr sz="2500" spc="-15" dirty="0">
                <a:latin typeface="Cambria"/>
                <a:cs typeface="Cambria"/>
              </a:rPr>
              <a:t>of</a:t>
            </a:r>
            <a:r>
              <a:rPr sz="2500" spc="360" dirty="0">
                <a:latin typeface="Cambria"/>
                <a:cs typeface="Cambria"/>
              </a:rPr>
              <a:t> </a:t>
            </a:r>
            <a:r>
              <a:rPr sz="2500" spc="-40" dirty="0">
                <a:latin typeface="Cambria"/>
                <a:cs typeface="Cambria"/>
              </a:rPr>
              <a:t>flowers:</a:t>
            </a:r>
            <a:endParaRPr sz="2500">
              <a:latin typeface="Cambria"/>
              <a:cs typeface="Cambria"/>
            </a:endParaRPr>
          </a:p>
          <a:p>
            <a:pPr marL="561340" lvl="1" indent="-228600">
              <a:lnSpc>
                <a:spcPts val="2555"/>
              </a:lnSpc>
              <a:buClr>
                <a:srgbClr val="9A2C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b="1" spc="-30" dirty="0">
                <a:latin typeface="Cambria"/>
                <a:cs typeface="Cambria"/>
              </a:rPr>
              <a:t>Chasmogamous</a:t>
            </a:r>
            <a:r>
              <a:rPr sz="2200" spc="-30" dirty="0">
                <a:latin typeface="Cambria"/>
                <a:cs typeface="Cambria"/>
              </a:rPr>
              <a:t>: </a:t>
            </a:r>
            <a:r>
              <a:rPr sz="2200" spc="-35" dirty="0">
                <a:latin typeface="Cambria"/>
                <a:cs typeface="Cambria"/>
              </a:rPr>
              <a:t>exposed </a:t>
            </a:r>
            <a:r>
              <a:rPr sz="2200" spc="-25" dirty="0">
                <a:latin typeface="Cambria"/>
                <a:cs typeface="Cambria"/>
              </a:rPr>
              <a:t>anther and</a:t>
            </a:r>
            <a:r>
              <a:rPr sz="2200" spc="285" dirty="0">
                <a:latin typeface="Cambria"/>
                <a:cs typeface="Cambria"/>
              </a:rPr>
              <a:t> </a:t>
            </a:r>
            <a:r>
              <a:rPr sz="2200" spc="-20" dirty="0">
                <a:latin typeface="Cambria"/>
                <a:cs typeface="Cambria"/>
              </a:rPr>
              <a:t>stigma</a:t>
            </a:r>
            <a:endParaRPr sz="2200">
              <a:latin typeface="Cambria"/>
              <a:cs typeface="Cambria"/>
            </a:endParaRPr>
          </a:p>
          <a:p>
            <a:pPr marL="561340" lvl="1" indent="-228600">
              <a:lnSpc>
                <a:spcPts val="2615"/>
              </a:lnSpc>
              <a:buClr>
                <a:srgbClr val="9A2C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b="1" spc="-30" dirty="0">
                <a:latin typeface="Cambria"/>
                <a:cs typeface="Cambria"/>
              </a:rPr>
              <a:t>Cleistogamous</a:t>
            </a:r>
            <a:r>
              <a:rPr sz="2200" spc="-30" dirty="0">
                <a:latin typeface="Cambria"/>
                <a:cs typeface="Cambria"/>
              </a:rPr>
              <a:t>: </a:t>
            </a:r>
            <a:r>
              <a:rPr sz="2200" spc="-15" dirty="0">
                <a:latin typeface="Cambria"/>
                <a:cs typeface="Cambria"/>
              </a:rPr>
              <a:t>closed </a:t>
            </a:r>
            <a:r>
              <a:rPr sz="2200" spc="-30" dirty="0">
                <a:latin typeface="Cambria"/>
                <a:cs typeface="Cambria"/>
              </a:rPr>
              <a:t>anther </a:t>
            </a:r>
            <a:r>
              <a:rPr sz="2200" spc="-25" dirty="0">
                <a:latin typeface="Cambria"/>
                <a:cs typeface="Cambria"/>
              </a:rPr>
              <a:t>and</a:t>
            </a:r>
            <a:r>
              <a:rPr sz="2200" spc="165" dirty="0">
                <a:latin typeface="Cambria"/>
                <a:cs typeface="Cambria"/>
              </a:rPr>
              <a:t> </a:t>
            </a:r>
            <a:r>
              <a:rPr sz="2200" spc="-25" dirty="0">
                <a:latin typeface="Cambria"/>
                <a:cs typeface="Cambria"/>
              </a:rPr>
              <a:t>stigma.</a:t>
            </a:r>
            <a:endParaRPr sz="2200">
              <a:latin typeface="Cambria"/>
              <a:cs typeface="Cambria"/>
            </a:endParaRPr>
          </a:p>
          <a:p>
            <a:pPr marL="287020" marR="5080" indent="-274320">
              <a:lnSpc>
                <a:spcPts val="2400"/>
              </a:lnSpc>
              <a:spcBef>
                <a:spcPts val="575"/>
              </a:spcBef>
              <a:buClr>
                <a:srgbClr val="D24616"/>
              </a:buClr>
              <a:buSzPct val="84000"/>
              <a:buFont typeface="Wingdings 2"/>
              <a:buChar char=""/>
              <a:tabLst>
                <a:tab pos="287020" algn="l"/>
              </a:tabLst>
            </a:pPr>
            <a:r>
              <a:rPr sz="2500" spc="-30" dirty="0">
                <a:latin typeface="Cambria"/>
                <a:cs typeface="Cambria"/>
              </a:rPr>
              <a:t>Cleistogamous </a:t>
            </a:r>
            <a:r>
              <a:rPr sz="2500" spc="-40" dirty="0">
                <a:latin typeface="Cambria"/>
                <a:cs typeface="Cambria"/>
              </a:rPr>
              <a:t>flower </a:t>
            </a:r>
            <a:r>
              <a:rPr sz="2500" spc="-10" dirty="0">
                <a:latin typeface="Cambria"/>
                <a:cs typeface="Cambria"/>
              </a:rPr>
              <a:t>is </a:t>
            </a:r>
            <a:r>
              <a:rPr sz="2500" spc="-45" dirty="0">
                <a:latin typeface="Cambria"/>
                <a:cs typeface="Cambria"/>
              </a:rPr>
              <a:t>invariably </a:t>
            </a:r>
            <a:r>
              <a:rPr sz="2500" b="1" spc="-45" dirty="0">
                <a:latin typeface="Cambria"/>
                <a:cs typeface="Cambria"/>
              </a:rPr>
              <a:t>autogamous </a:t>
            </a:r>
            <a:r>
              <a:rPr sz="2500" spc="-20" dirty="0">
                <a:latin typeface="Cambria"/>
                <a:cs typeface="Cambria"/>
              </a:rPr>
              <a:t>and </a:t>
            </a:r>
            <a:r>
              <a:rPr sz="2500" b="1" spc="-40" dirty="0">
                <a:latin typeface="Cambria"/>
                <a:cs typeface="Cambria"/>
              </a:rPr>
              <a:t>assured  </a:t>
            </a:r>
            <a:r>
              <a:rPr sz="2500" b="1" spc="-25" dirty="0">
                <a:latin typeface="Cambria"/>
                <a:cs typeface="Cambria"/>
              </a:rPr>
              <a:t>seed </a:t>
            </a:r>
            <a:r>
              <a:rPr sz="2500" spc="-20" dirty="0">
                <a:latin typeface="Cambria"/>
                <a:cs typeface="Cambria"/>
              </a:rPr>
              <a:t>set </a:t>
            </a:r>
            <a:r>
              <a:rPr sz="2500" spc="-55" dirty="0">
                <a:latin typeface="Cambria"/>
                <a:cs typeface="Cambria"/>
              </a:rPr>
              <a:t>even </a:t>
            </a:r>
            <a:r>
              <a:rPr sz="2500" spc="-10" dirty="0">
                <a:latin typeface="Cambria"/>
                <a:cs typeface="Cambria"/>
              </a:rPr>
              <a:t>in </a:t>
            </a:r>
            <a:r>
              <a:rPr sz="2500" spc="-25" dirty="0">
                <a:latin typeface="Cambria"/>
                <a:cs typeface="Cambria"/>
              </a:rPr>
              <a:t>the absence </a:t>
            </a:r>
            <a:r>
              <a:rPr sz="2500" spc="-15" dirty="0">
                <a:latin typeface="Cambria"/>
                <a:cs typeface="Cambria"/>
              </a:rPr>
              <a:t>of </a:t>
            </a:r>
            <a:r>
              <a:rPr sz="2500" spc="-25" dirty="0">
                <a:latin typeface="Cambria"/>
                <a:cs typeface="Cambria"/>
              </a:rPr>
              <a:t>the</a:t>
            </a:r>
            <a:r>
              <a:rPr sz="2500" spc="290" dirty="0">
                <a:latin typeface="Cambria"/>
                <a:cs typeface="Cambria"/>
              </a:rPr>
              <a:t> </a:t>
            </a:r>
            <a:r>
              <a:rPr sz="2500" spc="-70" dirty="0">
                <a:latin typeface="Cambria"/>
                <a:cs typeface="Cambria"/>
              </a:rPr>
              <a:t>pollinator.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1437487"/>
            <a:ext cx="7400290" cy="4709623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D24616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-30" dirty="0">
                <a:latin typeface="Cambria"/>
                <a:cs typeface="Cambria"/>
              </a:rPr>
              <a:t>Geitonogamy:</a:t>
            </a:r>
            <a:endParaRPr sz="26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D24616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ambria"/>
                <a:cs typeface="Cambria"/>
              </a:rPr>
              <a:t>Pollination between </a:t>
            </a:r>
            <a:r>
              <a:rPr sz="2600" spc="-30" dirty="0">
                <a:latin typeface="Cambria"/>
                <a:cs typeface="Cambria"/>
              </a:rPr>
              <a:t>two </a:t>
            </a:r>
            <a:r>
              <a:rPr sz="2600" spc="-15" dirty="0">
                <a:latin typeface="Cambria"/>
                <a:cs typeface="Cambria"/>
              </a:rPr>
              <a:t>flowers </a:t>
            </a:r>
            <a:r>
              <a:rPr sz="2600" spc="-5" dirty="0">
                <a:latin typeface="Cambria"/>
                <a:cs typeface="Cambria"/>
              </a:rPr>
              <a:t>of </a:t>
            </a:r>
            <a:r>
              <a:rPr sz="2600" dirty="0">
                <a:latin typeface="Cambria"/>
                <a:cs typeface="Cambria"/>
              </a:rPr>
              <a:t>the same</a:t>
            </a:r>
            <a:r>
              <a:rPr sz="2600" spc="-250" dirty="0">
                <a:latin typeface="Cambria"/>
                <a:cs typeface="Cambria"/>
              </a:rPr>
              <a:t> </a:t>
            </a:r>
            <a:r>
              <a:rPr sz="2600" spc="10" dirty="0">
                <a:latin typeface="Cambria"/>
                <a:cs typeface="Cambria"/>
              </a:rPr>
              <a:t>plant.</a:t>
            </a:r>
            <a:endParaRPr sz="26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300"/>
              </a:spcBef>
              <a:buClr>
                <a:srgbClr val="D24616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ambria"/>
                <a:cs typeface="Cambria"/>
              </a:rPr>
              <a:t>Pollination </a:t>
            </a:r>
            <a:r>
              <a:rPr sz="2600" spc="-35" dirty="0">
                <a:latin typeface="Cambria"/>
                <a:cs typeface="Cambria"/>
              </a:rPr>
              <a:t>by </a:t>
            </a:r>
            <a:r>
              <a:rPr sz="2600" spc="-5" dirty="0">
                <a:latin typeface="Cambria"/>
                <a:cs typeface="Cambria"/>
              </a:rPr>
              <a:t>pollinating</a:t>
            </a:r>
            <a:r>
              <a:rPr sz="2600" spc="-75" dirty="0">
                <a:latin typeface="Cambria"/>
                <a:cs typeface="Cambria"/>
              </a:rPr>
              <a:t> </a:t>
            </a:r>
            <a:r>
              <a:rPr sz="2600" spc="5" dirty="0">
                <a:latin typeface="Cambria"/>
                <a:cs typeface="Cambria"/>
              </a:rPr>
              <a:t>agent.</a:t>
            </a:r>
            <a:endParaRPr sz="26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300"/>
              </a:spcBef>
              <a:buClr>
                <a:srgbClr val="D24616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ambria"/>
                <a:cs typeface="Cambria"/>
              </a:rPr>
              <a:t>Genetically </a:t>
            </a:r>
            <a:r>
              <a:rPr sz="2600" dirty="0">
                <a:latin typeface="Cambria"/>
                <a:cs typeface="Cambria"/>
              </a:rPr>
              <a:t>similar </a:t>
            </a:r>
            <a:r>
              <a:rPr sz="2600" spc="-35" dirty="0">
                <a:latin typeface="Cambria"/>
                <a:cs typeface="Cambria"/>
              </a:rPr>
              <a:t>to </a:t>
            </a:r>
            <a:r>
              <a:rPr sz="2600" dirty="0">
                <a:latin typeface="Cambria"/>
                <a:cs typeface="Cambria"/>
              </a:rPr>
              <a:t>the</a:t>
            </a:r>
            <a:r>
              <a:rPr sz="2600" spc="-120" dirty="0">
                <a:latin typeface="Cambria"/>
                <a:cs typeface="Cambria"/>
              </a:rPr>
              <a:t> </a:t>
            </a:r>
            <a:r>
              <a:rPr sz="2600" spc="-75">
                <a:latin typeface="Cambria"/>
                <a:cs typeface="Cambria"/>
              </a:rPr>
              <a:t>autogamy</a:t>
            </a:r>
            <a:r>
              <a:rPr sz="2600" spc="-75" smtClean="0">
                <a:latin typeface="Cambria"/>
                <a:cs typeface="Cambria"/>
              </a:rPr>
              <a:t>.</a:t>
            </a:r>
            <a:endParaRPr lang="en-US" sz="2600" spc="-75" dirty="0" smtClean="0">
              <a:latin typeface="Cambria"/>
              <a:cs typeface="Cambria"/>
            </a:endParaRPr>
          </a:p>
          <a:p>
            <a:pPr marL="287020" indent="-274320" algn="ctr">
              <a:lnSpc>
                <a:spcPct val="100000"/>
              </a:lnSpc>
              <a:spcBef>
                <a:spcPts val="300"/>
              </a:spcBef>
              <a:buClr>
                <a:srgbClr val="D24616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lang="en-US" sz="2600" b="1" u="sng" spc="-75" dirty="0" smtClean="0">
                <a:latin typeface="Cambria"/>
                <a:cs typeface="Cambria"/>
              </a:rPr>
              <a:t>CROSS POLLINATION</a:t>
            </a:r>
            <a:endParaRPr sz="2600" b="1" u="sng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D24616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-40" dirty="0">
                <a:latin typeface="Cambria"/>
                <a:cs typeface="Cambria"/>
              </a:rPr>
              <a:t>Xenogamy:</a:t>
            </a:r>
            <a:endParaRPr sz="2600">
              <a:latin typeface="Cambria"/>
              <a:cs typeface="Cambria"/>
            </a:endParaRPr>
          </a:p>
          <a:p>
            <a:pPr marL="286385" marR="556895" indent="-274320">
              <a:lnSpc>
                <a:spcPts val="3000"/>
              </a:lnSpc>
              <a:spcBef>
                <a:spcPts val="365"/>
              </a:spcBef>
              <a:buClr>
                <a:srgbClr val="D24616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45" dirty="0">
                <a:latin typeface="Cambria"/>
                <a:cs typeface="Cambria"/>
              </a:rPr>
              <a:t>Transfer </a:t>
            </a:r>
            <a:r>
              <a:rPr sz="2600" dirty="0">
                <a:latin typeface="Cambria"/>
                <a:cs typeface="Cambria"/>
              </a:rPr>
              <a:t>of </a:t>
            </a:r>
            <a:r>
              <a:rPr sz="2600" spc="-5" dirty="0">
                <a:latin typeface="Cambria"/>
                <a:cs typeface="Cambria"/>
              </a:rPr>
              <a:t>pollen </a:t>
            </a:r>
            <a:r>
              <a:rPr sz="2600" spc="-20" dirty="0">
                <a:latin typeface="Cambria"/>
                <a:cs typeface="Cambria"/>
              </a:rPr>
              <a:t>grains from </a:t>
            </a:r>
            <a:r>
              <a:rPr sz="2600" spc="-5" dirty="0">
                <a:latin typeface="Cambria"/>
                <a:cs typeface="Cambria"/>
              </a:rPr>
              <a:t>the anther </a:t>
            </a:r>
            <a:r>
              <a:rPr sz="2600" spc="-35" dirty="0">
                <a:latin typeface="Cambria"/>
                <a:cs typeface="Cambria"/>
              </a:rPr>
              <a:t>to</a:t>
            </a:r>
            <a:r>
              <a:rPr sz="2600" spc="-26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the  stigma </a:t>
            </a:r>
            <a:r>
              <a:rPr sz="2600" dirty="0">
                <a:latin typeface="Cambria"/>
                <a:cs typeface="Cambria"/>
              </a:rPr>
              <a:t>of </a:t>
            </a:r>
            <a:r>
              <a:rPr sz="2600" spc="-20" dirty="0">
                <a:latin typeface="Cambria"/>
                <a:cs typeface="Cambria"/>
              </a:rPr>
              <a:t>different</a:t>
            </a:r>
            <a:r>
              <a:rPr sz="2600" spc="-110" dirty="0">
                <a:latin typeface="Cambria"/>
                <a:cs typeface="Cambria"/>
              </a:rPr>
              <a:t> </a:t>
            </a:r>
            <a:r>
              <a:rPr sz="2600" spc="10" dirty="0">
                <a:latin typeface="Cambria"/>
                <a:cs typeface="Cambria"/>
              </a:rPr>
              <a:t>plant.</a:t>
            </a:r>
            <a:endParaRPr sz="26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225"/>
              </a:spcBef>
              <a:buClr>
                <a:srgbClr val="D24616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ambria"/>
                <a:cs typeface="Cambria"/>
              </a:rPr>
              <a:t>It is </a:t>
            </a:r>
            <a:r>
              <a:rPr sz="2600" spc="-10" dirty="0">
                <a:latin typeface="Cambria"/>
                <a:cs typeface="Cambria"/>
              </a:rPr>
              <a:t>commonly </a:t>
            </a:r>
            <a:r>
              <a:rPr sz="2600" dirty="0">
                <a:latin typeface="Cambria"/>
                <a:cs typeface="Cambria"/>
              </a:rPr>
              <a:t>called as</a:t>
            </a:r>
            <a:r>
              <a:rPr sz="2600" spc="-185" dirty="0">
                <a:latin typeface="Cambria"/>
                <a:cs typeface="Cambria"/>
              </a:rPr>
              <a:t> </a:t>
            </a:r>
            <a:r>
              <a:rPr sz="2600" spc="-15" dirty="0">
                <a:latin typeface="Cambria"/>
                <a:cs typeface="Cambria"/>
              </a:rPr>
              <a:t>cross-pollination.</a:t>
            </a:r>
            <a:endParaRPr sz="2600">
              <a:latin typeface="Cambria"/>
              <a:cs typeface="Cambria"/>
            </a:endParaRPr>
          </a:p>
          <a:p>
            <a:pPr marL="286385" marR="5080" indent="-274320">
              <a:lnSpc>
                <a:spcPts val="3000"/>
              </a:lnSpc>
              <a:spcBef>
                <a:spcPts val="380"/>
              </a:spcBef>
              <a:buClr>
                <a:srgbClr val="D24616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ambria"/>
                <a:cs typeface="Cambria"/>
              </a:rPr>
              <a:t>It brings </a:t>
            </a:r>
            <a:r>
              <a:rPr sz="2600" spc="-15" dirty="0">
                <a:latin typeface="Cambria"/>
                <a:cs typeface="Cambria"/>
              </a:rPr>
              <a:t>genetically </a:t>
            </a:r>
            <a:r>
              <a:rPr sz="2600" spc="-20" dirty="0">
                <a:latin typeface="Cambria"/>
                <a:cs typeface="Cambria"/>
              </a:rPr>
              <a:t>different </a:t>
            </a:r>
            <a:r>
              <a:rPr sz="2600" spc="-5" dirty="0">
                <a:latin typeface="Cambria"/>
                <a:cs typeface="Cambria"/>
              </a:rPr>
              <a:t>types </a:t>
            </a:r>
            <a:r>
              <a:rPr sz="2600" spc="-10" dirty="0">
                <a:latin typeface="Cambria"/>
                <a:cs typeface="Cambria"/>
              </a:rPr>
              <a:t>of </a:t>
            </a:r>
            <a:r>
              <a:rPr sz="2600" spc="-5" dirty="0">
                <a:latin typeface="Cambria"/>
                <a:cs typeface="Cambria"/>
              </a:rPr>
              <a:t>pollen</a:t>
            </a:r>
            <a:r>
              <a:rPr sz="2600" spc="-254" dirty="0">
                <a:latin typeface="Cambria"/>
                <a:cs typeface="Cambria"/>
              </a:rPr>
              <a:t> </a:t>
            </a:r>
            <a:r>
              <a:rPr sz="2600" spc="-20" dirty="0">
                <a:latin typeface="Cambria"/>
                <a:cs typeface="Cambria"/>
              </a:rPr>
              <a:t>grains  </a:t>
            </a:r>
            <a:r>
              <a:rPr sz="2600" spc="-35" dirty="0">
                <a:latin typeface="Cambria"/>
                <a:cs typeface="Cambria"/>
              </a:rPr>
              <a:t>to </a:t>
            </a:r>
            <a:r>
              <a:rPr sz="2600" spc="-5" dirty="0">
                <a:latin typeface="Cambria"/>
                <a:cs typeface="Cambria"/>
              </a:rPr>
              <a:t>the</a:t>
            </a:r>
            <a:r>
              <a:rPr sz="2600" spc="-45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stigma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112" y="1046988"/>
            <a:ext cx="8628888" cy="1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5839" y="769696"/>
            <a:ext cx="4942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000" b="1" u="none" spc="-25" dirty="0">
                <a:solidFill>
                  <a:srgbClr val="696262"/>
                </a:solidFill>
                <a:latin typeface="Cambria"/>
                <a:cs typeface="Cambria"/>
              </a:rPr>
              <a:t>Agents </a:t>
            </a:r>
            <a:r>
              <a:rPr sz="4000" b="1" u="none" spc="-15" dirty="0">
                <a:solidFill>
                  <a:srgbClr val="696262"/>
                </a:solidFill>
                <a:latin typeface="Cambria"/>
                <a:cs typeface="Cambria"/>
              </a:rPr>
              <a:t>of</a:t>
            </a:r>
            <a:r>
              <a:rPr sz="4000" b="1" u="none" spc="-130" dirty="0">
                <a:solidFill>
                  <a:srgbClr val="696262"/>
                </a:solidFill>
                <a:latin typeface="Cambria"/>
                <a:cs typeface="Cambria"/>
              </a:rPr>
              <a:t> </a:t>
            </a:r>
            <a:r>
              <a:rPr sz="4000" b="1" u="none" spc="-20" dirty="0">
                <a:solidFill>
                  <a:srgbClr val="696262"/>
                </a:solidFill>
                <a:latin typeface="Cambria"/>
                <a:cs typeface="Cambria"/>
              </a:rPr>
              <a:t>pollination</a:t>
            </a:r>
            <a:r>
              <a:rPr sz="4000" u="none" spc="-20" dirty="0">
                <a:solidFill>
                  <a:srgbClr val="696262"/>
                </a:solidFill>
                <a:latin typeface="Arial"/>
                <a:cs typeface="Arial"/>
              </a:rPr>
              <a:t>: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5839" y="1423010"/>
            <a:ext cx="7379970" cy="235128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5"/>
              </a:spcBef>
            </a:pPr>
            <a:r>
              <a:rPr sz="2200" spc="-5" smtClean="0">
                <a:solidFill>
                  <a:srgbClr val="D24616"/>
                </a:solidFill>
                <a:latin typeface="Wingdings 2"/>
                <a:cs typeface="Wingdings 2"/>
              </a:rPr>
              <a:t></a:t>
            </a:r>
            <a:r>
              <a:rPr sz="2600" smtClean="0">
                <a:latin typeface="Cambria"/>
                <a:cs typeface="Cambria"/>
              </a:rPr>
              <a:t>Plant </a:t>
            </a:r>
            <a:r>
              <a:rPr sz="2600" dirty="0">
                <a:latin typeface="Cambria"/>
                <a:cs typeface="Cambria"/>
              </a:rPr>
              <a:t>use </a:t>
            </a:r>
            <a:r>
              <a:rPr sz="2600" spc="-30" dirty="0">
                <a:latin typeface="Cambria"/>
                <a:cs typeface="Cambria"/>
              </a:rPr>
              <a:t>two </a:t>
            </a:r>
            <a:r>
              <a:rPr sz="2600" b="1" spc="-5" dirty="0">
                <a:latin typeface="Cambria"/>
                <a:cs typeface="Cambria"/>
              </a:rPr>
              <a:t>abiotic agent </a:t>
            </a:r>
            <a:r>
              <a:rPr sz="2600" dirty="0">
                <a:latin typeface="Cambria"/>
                <a:cs typeface="Cambria"/>
              </a:rPr>
              <a:t>i.e. </a:t>
            </a:r>
            <a:r>
              <a:rPr sz="2600" spc="-5" dirty="0">
                <a:latin typeface="Cambria"/>
                <a:cs typeface="Cambria"/>
              </a:rPr>
              <a:t>wind </a:t>
            </a:r>
            <a:r>
              <a:rPr sz="2600" dirty="0">
                <a:latin typeface="Cambria"/>
                <a:cs typeface="Cambria"/>
              </a:rPr>
              <a:t>and </a:t>
            </a:r>
            <a:r>
              <a:rPr sz="2600" spc="-35" dirty="0">
                <a:latin typeface="Cambria"/>
                <a:cs typeface="Cambria"/>
              </a:rPr>
              <a:t>water</a:t>
            </a:r>
            <a:r>
              <a:rPr sz="2600" spc="-285" dirty="0">
                <a:latin typeface="Cambria"/>
                <a:cs typeface="Cambria"/>
              </a:rPr>
              <a:t> </a:t>
            </a:r>
            <a:r>
              <a:rPr sz="2600" spc="-25" dirty="0">
                <a:latin typeface="Cambria"/>
                <a:cs typeface="Cambria"/>
              </a:rPr>
              <a:t>for  </a:t>
            </a:r>
            <a:r>
              <a:rPr sz="2600" spc="-10" dirty="0">
                <a:latin typeface="Cambria"/>
                <a:cs typeface="Cambria"/>
              </a:rPr>
              <a:t>pollination.</a:t>
            </a:r>
            <a:endParaRPr sz="2600">
              <a:latin typeface="Cambria"/>
              <a:cs typeface="Cambria"/>
            </a:endParaRPr>
          </a:p>
          <a:p>
            <a:pPr marL="274320" indent="-274320">
              <a:lnSpc>
                <a:spcPct val="100000"/>
              </a:lnSpc>
              <a:spcBef>
                <a:spcPts val="585"/>
              </a:spcBef>
              <a:buClr>
                <a:srgbClr val="D24616"/>
              </a:buClr>
              <a:buSzPct val="84615"/>
              <a:buFont typeface="Wingdings 2"/>
              <a:buChar char=""/>
              <a:tabLst>
                <a:tab pos="274320" algn="l"/>
              </a:tabLst>
            </a:pPr>
            <a:r>
              <a:rPr sz="2600" dirty="0">
                <a:latin typeface="Cambria"/>
                <a:cs typeface="Cambria"/>
              </a:rPr>
              <a:t>One </a:t>
            </a:r>
            <a:r>
              <a:rPr sz="2600" b="1" spc="-5" dirty="0">
                <a:latin typeface="Cambria"/>
                <a:cs typeface="Cambria"/>
              </a:rPr>
              <a:t>biotic agent </a:t>
            </a:r>
            <a:r>
              <a:rPr sz="2600" spc="-25" dirty="0">
                <a:latin typeface="Cambria"/>
                <a:cs typeface="Cambria"/>
              </a:rPr>
              <a:t>for </a:t>
            </a:r>
            <a:r>
              <a:rPr sz="2600" spc="-5" dirty="0">
                <a:latin typeface="Cambria"/>
                <a:cs typeface="Cambria"/>
              </a:rPr>
              <a:t>pollination </a:t>
            </a:r>
            <a:r>
              <a:rPr sz="2600" dirty="0">
                <a:latin typeface="Cambria"/>
                <a:cs typeface="Cambria"/>
              </a:rPr>
              <a:t>such as</a:t>
            </a:r>
            <a:r>
              <a:rPr sz="2600" spc="-23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animals.</a:t>
            </a:r>
            <a:endParaRPr sz="2600">
              <a:latin typeface="Cambria"/>
              <a:cs typeface="Cambria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D24616"/>
              </a:buClr>
              <a:buSzPct val="84615"/>
              <a:buFont typeface="Wingdings 2"/>
              <a:buChar char=""/>
              <a:tabLst>
                <a:tab pos="274320" algn="l"/>
              </a:tabLst>
            </a:pPr>
            <a:r>
              <a:rPr sz="2600" spc="-5" dirty="0">
                <a:latin typeface="Cambria"/>
                <a:cs typeface="Cambria"/>
              </a:rPr>
              <a:t>Majority of </a:t>
            </a:r>
            <a:r>
              <a:rPr sz="2600" dirty="0">
                <a:latin typeface="Cambria"/>
                <a:cs typeface="Cambria"/>
              </a:rPr>
              <a:t>plant use </a:t>
            </a:r>
            <a:r>
              <a:rPr sz="2600" spc="-10" dirty="0">
                <a:latin typeface="Cambria"/>
                <a:cs typeface="Cambria"/>
              </a:rPr>
              <a:t>biotic </a:t>
            </a:r>
            <a:r>
              <a:rPr sz="2600" spc="-5" dirty="0">
                <a:latin typeface="Cambria"/>
                <a:cs typeface="Cambria"/>
              </a:rPr>
              <a:t>agent </a:t>
            </a:r>
            <a:r>
              <a:rPr sz="2600" spc="-25" dirty="0">
                <a:latin typeface="Cambria"/>
                <a:cs typeface="Cambria"/>
              </a:rPr>
              <a:t>for</a:t>
            </a:r>
            <a:r>
              <a:rPr sz="2600" spc="-195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pollination.</a:t>
            </a:r>
            <a:endParaRPr sz="2600">
              <a:latin typeface="Cambria"/>
              <a:cs typeface="Cambria"/>
            </a:endParaRPr>
          </a:p>
          <a:p>
            <a:pPr marL="274320" indent="-274320">
              <a:lnSpc>
                <a:spcPct val="100000"/>
              </a:lnSpc>
              <a:spcBef>
                <a:spcPts val="580"/>
              </a:spcBef>
              <a:buClr>
                <a:srgbClr val="D24616"/>
              </a:buClr>
              <a:buSzPct val="84615"/>
              <a:buFont typeface="Wingdings 2"/>
              <a:buChar char=""/>
              <a:tabLst>
                <a:tab pos="274320" algn="l"/>
              </a:tabLst>
            </a:pPr>
            <a:r>
              <a:rPr sz="2600" spc="-70" dirty="0">
                <a:latin typeface="Cambria"/>
                <a:cs typeface="Cambria"/>
              </a:rPr>
              <a:t>Few </a:t>
            </a:r>
            <a:r>
              <a:rPr sz="2600" spc="-5" dirty="0">
                <a:latin typeface="Cambria"/>
                <a:cs typeface="Cambria"/>
              </a:rPr>
              <a:t>plant </a:t>
            </a:r>
            <a:r>
              <a:rPr sz="2600" dirty="0">
                <a:latin typeface="Cambria"/>
                <a:cs typeface="Cambria"/>
              </a:rPr>
              <a:t>use </a:t>
            </a:r>
            <a:r>
              <a:rPr sz="2600" spc="-5" dirty="0">
                <a:latin typeface="Cambria"/>
                <a:cs typeface="Cambria"/>
              </a:rPr>
              <a:t>abiotic pollinating</a:t>
            </a:r>
            <a:r>
              <a:rPr sz="2600" spc="-125" dirty="0">
                <a:latin typeface="Cambria"/>
                <a:cs typeface="Cambria"/>
              </a:rPr>
              <a:t> </a:t>
            </a:r>
            <a:r>
              <a:rPr sz="2600" spc="5" dirty="0">
                <a:latin typeface="Cambria"/>
                <a:cs typeface="Cambria"/>
              </a:rPr>
              <a:t>agent.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490217" y="5944311"/>
            <a:ext cx="240665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spc="1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endParaRPr sz="355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48739" y="2321941"/>
            <a:ext cx="6970395" cy="4093210"/>
            <a:chOff x="1848739" y="2321941"/>
            <a:chExt cx="6970395" cy="4093210"/>
          </a:xfrm>
        </p:grpSpPr>
        <p:sp>
          <p:nvSpPr>
            <p:cNvPr id="10" name="object 10"/>
            <p:cNvSpPr/>
            <p:nvPr/>
          </p:nvSpPr>
          <p:spPr>
            <a:xfrm>
              <a:off x="1848739" y="6155689"/>
              <a:ext cx="527938" cy="2592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07031" y="6288159"/>
              <a:ext cx="91720" cy="407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25268" y="6146152"/>
              <a:ext cx="3168269" cy="2687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15662" y="2321941"/>
              <a:ext cx="3903472" cy="19711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03986" y="728929"/>
            <a:ext cx="4420413" cy="518456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25"/>
              </a:lnSpc>
            </a:pPr>
            <a:r>
              <a:rPr sz="260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000" smtClean="0">
                <a:solidFill>
                  <a:srgbClr val="404040"/>
                </a:solidFill>
                <a:latin typeface="Trebuchet MS"/>
                <a:cs typeface="Trebuchet MS"/>
              </a:rPr>
              <a:t>FLORICULTURE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: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the cultivation</a:t>
            </a:r>
            <a:r>
              <a:rPr sz="20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endParaRPr sz="2000">
              <a:latin typeface="Trebuchet MS"/>
              <a:cs typeface="Trebuchet MS"/>
            </a:endParaRPr>
          </a:p>
          <a:p>
            <a:pPr marL="194945">
              <a:lnSpc>
                <a:spcPts val="1950"/>
              </a:lnSpc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flowering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plants.</a:t>
            </a:r>
            <a:endParaRPr sz="2000">
              <a:latin typeface="Trebuchet MS"/>
              <a:cs typeface="Trebuchet MS"/>
            </a:endParaRPr>
          </a:p>
          <a:p>
            <a:pPr marL="194945" marR="195580" indent="-182880">
              <a:lnSpc>
                <a:spcPct val="79000"/>
              </a:lnSpc>
              <a:spcBef>
                <a:spcPts val="505"/>
              </a:spcBef>
            </a:pPr>
            <a:r>
              <a:rPr sz="2600" spc="2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000" spc="25" dirty="0">
                <a:solidFill>
                  <a:srgbClr val="404040"/>
                </a:solidFill>
                <a:latin typeface="Trebuchet MS"/>
                <a:cs typeface="Trebuchet MS"/>
              </a:rPr>
              <a:t>Several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hormonal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structural 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changes are initiated which</a:t>
            </a:r>
            <a:r>
              <a:rPr sz="20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lead 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to the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differentiation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and  development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floral 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PRIMORDIUM</a:t>
            </a:r>
            <a:endParaRPr sz="2000">
              <a:latin typeface="Trebuchet MS"/>
              <a:cs typeface="Trebuchet MS"/>
            </a:endParaRPr>
          </a:p>
          <a:p>
            <a:pPr marL="194945" marR="397510" indent="-182880">
              <a:lnSpc>
                <a:spcPct val="78700"/>
              </a:lnSpc>
              <a:spcBef>
                <a:spcPts val="365"/>
              </a:spcBef>
            </a:pPr>
            <a:r>
              <a:rPr sz="2600" spc="15" smtClean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lang="en-US" sz="2000" spc="15" dirty="0">
                <a:solidFill>
                  <a:srgbClr val="FF0000"/>
                </a:solidFill>
                <a:latin typeface="Trebuchet MS"/>
                <a:cs typeface="Georgia"/>
              </a:rPr>
              <a:t>P</a:t>
            </a:r>
            <a:r>
              <a:rPr sz="2000" spc="15" smtClean="0">
                <a:solidFill>
                  <a:srgbClr val="FF0000"/>
                </a:solidFill>
                <a:latin typeface="Trebuchet MS"/>
                <a:cs typeface="Trebuchet MS"/>
              </a:rPr>
              <a:t>rimordium- 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an </a:t>
            </a:r>
            <a:r>
              <a:rPr sz="2000" dirty="0">
                <a:solidFill>
                  <a:srgbClr val="FF0000"/>
                </a:solidFill>
                <a:latin typeface="Trebuchet MS"/>
                <a:cs typeface="Trebuchet MS"/>
              </a:rPr>
              <a:t>organ 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in its  earliest </a:t>
            </a:r>
            <a:r>
              <a:rPr sz="2000" dirty="0">
                <a:solidFill>
                  <a:srgbClr val="FF0000"/>
                </a:solidFill>
                <a:latin typeface="Trebuchet MS"/>
                <a:cs typeface="Trebuchet MS"/>
              </a:rPr>
              <a:t>stage of</a:t>
            </a:r>
            <a:r>
              <a:rPr sz="2000" spc="-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development;  the foundation </a:t>
            </a:r>
            <a:r>
              <a:rPr sz="2000" dirty="0">
                <a:solidFill>
                  <a:srgbClr val="FF0000"/>
                </a:solidFill>
                <a:latin typeface="Trebuchet MS"/>
                <a:cs typeface="Trebuchet MS"/>
              </a:rPr>
              <a:t>for 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subsequent  development</a:t>
            </a:r>
            <a:endParaRPr sz="2000">
              <a:latin typeface="Trebuchet MS"/>
              <a:cs typeface="Trebuchet MS"/>
            </a:endParaRPr>
          </a:p>
          <a:p>
            <a:pPr marL="194945" marR="111125" indent="-182880">
              <a:lnSpc>
                <a:spcPct val="78100"/>
              </a:lnSpc>
              <a:spcBef>
                <a:spcPts val="385"/>
              </a:spcBef>
            </a:pPr>
            <a:r>
              <a:rPr sz="2600" spc="10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Inflorescences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are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formed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which  bear the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floral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buds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then</a:t>
            </a:r>
            <a:r>
              <a:rPr sz="2000" spc="-1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the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flowers.</a:t>
            </a:r>
            <a:endParaRPr sz="2000">
              <a:latin typeface="Trebuchet MS"/>
              <a:cs typeface="Trebuchet MS"/>
            </a:endParaRPr>
          </a:p>
          <a:p>
            <a:pPr marL="194945" marR="231775" indent="-182880">
              <a:lnSpc>
                <a:spcPct val="79000"/>
              </a:lnSpc>
              <a:spcBef>
                <a:spcPts val="355"/>
              </a:spcBef>
              <a:tabLst>
                <a:tab pos="2990850" algn="l"/>
              </a:tabLst>
            </a:pPr>
            <a:r>
              <a:rPr sz="2600" spc="70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000" spc="70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flower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male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and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female reproductive structures, 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androecium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(MALE)	and</a:t>
            </a:r>
            <a:r>
              <a:rPr sz="20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the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gynoecium ( FEMALE )  differentiate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0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develop.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67250" y="6247282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112" y="1046988"/>
            <a:ext cx="8628888" cy="1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4424" y="1143000"/>
            <a:ext cx="2709672" cy="54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7167" y="1143000"/>
            <a:ext cx="746759" cy="541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000" y="1143000"/>
            <a:ext cx="902208" cy="541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5187" y="682497"/>
            <a:ext cx="2673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85" dirty="0"/>
              <a:t>ANEMOPHILY: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3139" y="1432052"/>
            <a:ext cx="7117715" cy="45072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D24616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20" dirty="0">
                <a:latin typeface="Cambria"/>
                <a:cs typeface="Cambria"/>
              </a:rPr>
              <a:t>Pollinating </a:t>
            </a:r>
            <a:r>
              <a:rPr sz="2400" spc="-5" dirty="0">
                <a:latin typeface="Cambria"/>
                <a:cs typeface="Cambria"/>
              </a:rPr>
              <a:t>agent is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wind.</a:t>
            </a:r>
            <a:endParaRPr sz="2400">
              <a:latin typeface="Cambria"/>
              <a:cs typeface="Cambria"/>
            </a:endParaRPr>
          </a:p>
          <a:p>
            <a:pPr marL="286385" marR="337820" indent="-274320">
              <a:lnSpc>
                <a:spcPct val="100299"/>
              </a:lnSpc>
              <a:spcBef>
                <a:spcPts val="590"/>
              </a:spcBef>
              <a:buClr>
                <a:srgbClr val="D24616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Plants </a:t>
            </a:r>
            <a:r>
              <a:rPr sz="2400" spc="-25" dirty="0">
                <a:latin typeface="Cambria"/>
                <a:cs typeface="Cambria"/>
              </a:rPr>
              <a:t>produces </a:t>
            </a:r>
            <a:r>
              <a:rPr sz="2400" spc="-15" dirty="0">
                <a:latin typeface="Cambria"/>
                <a:cs typeface="Cambria"/>
              </a:rPr>
              <a:t>enormous </a:t>
            </a:r>
            <a:r>
              <a:rPr sz="2400" spc="-5" dirty="0">
                <a:latin typeface="Cambria"/>
                <a:cs typeface="Cambria"/>
              </a:rPr>
              <a:t>amount </a:t>
            </a:r>
            <a:r>
              <a:rPr sz="2400" spc="-10" dirty="0">
                <a:latin typeface="Cambria"/>
                <a:cs typeface="Cambria"/>
              </a:rPr>
              <a:t>of </a:t>
            </a:r>
            <a:r>
              <a:rPr sz="2400" spc="-5" dirty="0">
                <a:latin typeface="Cambria"/>
                <a:cs typeface="Cambria"/>
              </a:rPr>
              <a:t>pollen </a:t>
            </a:r>
            <a:r>
              <a:rPr sz="2400" spc="-20" dirty="0">
                <a:latin typeface="Cambria"/>
                <a:cs typeface="Cambria"/>
              </a:rPr>
              <a:t>when  compared </a:t>
            </a:r>
            <a:r>
              <a:rPr sz="2400" spc="-25" dirty="0">
                <a:latin typeface="Cambria"/>
                <a:cs typeface="Cambria"/>
              </a:rPr>
              <a:t>to </a:t>
            </a:r>
            <a:r>
              <a:rPr sz="2400" spc="-20" dirty="0">
                <a:latin typeface="Cambria"/>
                <a:cs typeface="Cambria"/>
              </a:rPr>
              <a:t>the </a:t>
            </a:r>
            <a:r>
              <a:rPr sz="2400" spc="-15" dirty="0">
                <a:latin typeface="Cambria"/>
                <a:cs typeface="Cambria"/>
              </a:rPr>
              <a:t>number </a:t>
            </a:r>
            <a:r>
              <a:rPr sz="2400" spc="-10" dirty="0">
                <a:latin typeface="Cambria"/>
                <a:cs typeface="Cambria"/>
              </a:rPr>
              <a:t>of </a:t>
            </a:r>
            <a:r>
              <a:rPr sz="2400" spc="-20" dirty="0">
                <a:latin typeface="Cambria"/>
                <a:cs typeface="Cambria"/>
              </a:rPr>
              <a:t>ovules </a:t>
            </a:r>
            <a:r>
              <a:rPr sz="2400" spc="-25" dirty="0">
                <a:latin typeface="Cambria"/>
                <a:cs typeface="Cambria"/>
              </a:rPr>
              <a:t>available </a:t>
            </a:r>
            <a:r>
              <a:rPr sz="2400" spc="-35" dirty="0">
                <a:latin typeface="Cambria"/>
                <a:cs typeface="Cambria"/>
              </a:rPr>
              <a:t>for  </a:t>
            </a:r>
            <a:r>
              <a:rPr sz="2400" spc="-5" dirty="0">
                <a:latin typeface="Cambria"/>
                <a:cs typeface="Cambria"/>
              </a:rPr>
              <a:t>pollination </a:t>
            </a:r>
            <a:r>
              <a:rPr sz="2400" spc="-25" dirty="0">
                <a:latin typeface="Cambria"/>
                <a:cs typeface="Cambria"/>
              </a:rPr>
              <a:t>to </a:t>
            </a:r>
            <a:r>
              <a:rPr sz="2400" spc="-15" dirty="0">
                <a:latin typeface="Cambria"/>
                <a:cs typeface="Cambria"/>
              </a:rPr>
              <a:t>compensate </a:t>
            </a:r>
            <a:r>
              <a:rPr sz="2400" spc="-20" dirty="0">
                <a:latin typeface="Cambria"/>
                <a:cs typeface="Cambria"/>
              </a:rPr>
              <a:t>the </a:t>
            </a:r>
            <a:r>
              <a:rPr sz="2400" spc="-5" dirty="0">
                <a:latin typeface="Cambria"/>
                <a:cs typeface="Cambria"/>
              </a:rPr>
              <a:t>uncertainties </a:t>
            </a:r>
            <a:r>
              <a:rPr sz="2400" spc="-15" dirty="0">
                <a:latin typeface="Cambria"/>
                <a:cs typeface="Cambria"/>
              </a:rPr>
              <a:t>of  </a:t>
            </a:r>
            <a:r>
              <a:rPr sz="2400" spc="-5" dirty="0">
                <a:latin typeface="Cambria"/>
                <a:cs typeface="Cambria"/>
              </a:rPr>
              <a:t>pollination.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D24616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25" dirty="0">
                <a:latin typeface="Cambria"/>
                <a:cs typeface="Cambria"/>
              </a:rPr>
              <a:t>Flowers </a:t>
            </a:r>
            <a:r>
              <a:rPr sz="2400" spc="5" dirty="0">
                <a:latin typeface="Cambria"/>
                <a:cs typeface="Cambria"/>
              </a:rPr>
              <a:t>with </a:t>
            </a:r>
            <a:r>
              <a:rPr sz="2400" spc="-20" dirty="0">
                <a:latin typeface="Cambria"/>
                <a:cs typeface="Cambria"/>
              </a:rPr>
              <a:t>well </a:t>
            </a:r>
            <a:r>
              <a:rPr sz="2400" spc="-30" dirty="0">
                <a:latin typeface="Cambria"/>
                <a:cs typeface="Cambria"/>
              </a:rPr>
              <a:t>exposed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stamens.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616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20" dirty="0">
                <a:latin typeface="Cambria"/>
                <a:cs typeface="Cambria"/>
              </a:rPr>
              <a:t>Large feathery </a:t>
            </a:r>
            <a:r>
              <a:rPr sz="2400" spc="-5" dirty="0">
                <a:latin typeface="Cambria"/>
                <a:cs typeface="Cambria"/>
              </a:rPr>
              <a:t>stigma </a:t>
            </a:r>
            <a:r>
              <a:rPr sz="2400" spc="-25" dirty="0">
                <a:latin typeface="Cambria"/>
                <a:cs typeface="Cambria"/>
              </a:rPr>
              <a:t>to trap </a:t>
            </a:r>
            <a:r>
              <a:rPr sz="2400" spc="-10" dirty="0">
                <a:latin typeface="Cambria"/>
                <a:cs typeface="Cambria"/>
              </a:rPr>
              <a:t>air-borne </a:t>
            </a:r>
            <a:r>
              <a:rPr sz="2400" spc="-5" dirty="0">
                <a:latin typeface="Cambria"/>
                <a:cs typeface="Cambria"/>
              </a:rPr>
              <a:t>pollen</a:t>
            </a:r>
            <a:r>
              <a:rPr sz="2400" spc="-12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grains.</a:t>
            </a:r>
            <a:endParaRPr sz="2400">
              <a:latin typeface="Cambria"/>
              <a:cs typeface="Cambria"/>
            </a:endParaRPr>
          </a:p>
          <a:p>
            <a:pPr marL="286385" marR="99060" indent="-274320">
              <a:lnSpc>
                <a:spcPct val="100000"/>
              </a:lnSpc>
              <a:spcBef>
                <a:spcPts val="605"/>
              </a:spcBef>
              <a:buClr>
                <a:srgbClr val="D24616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Cambria"/>
                <a:cs typeface="Cambria"/>
              </a:rPr>
              <a:t>Most wind </a:t>
            </a:r>
            <a:r>
              <a:rPr sz="2400" spc="-10" dirty="0">
                <a:latin typeface="Cambria"/>
                <a:cs typeface="Cambria"/>
              </a:rPr>
              <a:t>pollinated </a:t>
            </a:r>
            <a:r>
              <a:rPr sz="2400" spc="-20" dirty="0">
                <a:latin typeface="Cambria"/>
                <a:cs typeface="Cambria"/>
              </a:rPr>
              <a:t>flower </a:t>
            </a:r>
            <a:r>
              <a:rPr sz="2400" spc="-5" dirty="0">
                <a:latin typeface="Cambria"/>
                <a:cs typeface="Cambria"/>
              </a:rPr>
              <a:t>contains </a:t>
            </a:r>
            <a:r>
              <a:rPr sz="2400" spc="-10" dirty="0">
                <a:latin typeface="Cambria"/>
                <a:cs typeface="Cambria"/>
              </a:rPr>
              <a:t>single </a:t>
            </a:r>
            <a:r>
              <a:rPr sz="2400" spc="-20" dirty="0">
                <a:latin typeface="Cambria"/>
                <a:cs typeface="Cambria"/>
              </a:rPr>
              <a:t>ovule</a:t>
            </a:r>
            <a:r>
              <a:rPr sz="2400" spc="-15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in  one </a:t>
            </a:r>
            <a:r>
              <a:rPr sz="2400" spc="-45" dirty="0">
                <a:latin typeface="Cambria"/>
                <a:cs typeface="Cambria"/>
              </a:rPr>
              <a:t>ovary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30" dirty="0">
                <a:latin typeface="Cambria"/>
                <a:cs typeface="Cambria"/>
              </a:rPr>
              <a:t>numerous flower </a:t>
            </a:r>
            <a:r>
              <a:rPr sz="2400" spc="-20" dirty="0">
                <a:latin typeface="Cambria"/>
                <a:cs typeface="Cambria"/>
              </a:rPr>
              <a:t>packed into </a:t>
            </a:r>
            <a:r>
              <a:rPr sz="2400" dirty="0">
                <a:latin typeface="Cambria"/>
                <a:cs typeface="Cambria"/>
              </a:rPr>
              <a:t>an  </a:t>
            </a:r>
            <a:r>
              <a:rPr sz="2400" spc="-20" dirty="0">
                <a:latin typeface="Cambria"/>
                <a:cs typeface="Cambria"/>
              </a:rPr>
              <a:t>inflorescence </a:t>
            </a:r>
            <a:r>
              <a:rPr sz="2400" dirty="0">
                <a:latin typeface="Cambria"/>
                <a:cs typeface="Cambria"/>
              </a:rPr>
              <a:t>e.g. </a:t>
            </a:r>
            <a:r>
              <a:rPr sz="2400" spc="-10" dirty="0">
                <a:latin typeface="Cambria"/>
                <a:cs typeface="Cambria"/>
              </a:rPr>
              <a:t>corn</a:t>
            </a:r>
            <a:r>
              <a:rPr sz="2400" spc="-7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cob.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616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25" dirty="0">
                <a:latin typeface="Cambria"/>
                <a:cs typeface="Cambria"/>
              </a:rPr>
              <a:t>Pollen grains </a:t>
            </a:r>
            <a:r>
              <a:rPr sz="2400" spc="-35" dirty="0">
                <a:latin typeface="Cambria"/>
                <a:cs typeface="Cambria"/>
              </a:rPr>
              <a:t>are </a:t>
            </a:r>
            <a:r>
              <a:rPr sz="2400" spc="-10" dirty="0">
                <a:latin typeface="Cambria"/>
                <a:cs typeface="Cambria"/>
              </a:rPr>
              <a:t>light </a:t>
            </a:r>
            <a:r>
              <a:rPr sz="2400" dirty="0">
                <a:latin typeface="Cambria"/>
                <a:cs typeface="Cambria"/>
              </a:rPr>
              <a:t>and</a:t>
            </a:r>
            <a:r>
              <a:rPr sz="2400" spc="-95" dirty="0">
                <a:latin typeface="Cambria"/>
                <a:cs typeface="Cambria"/>
              </a:rPr>
              <a:t> </a:t>
            </a:r>
            <a:r>
              <a:rPr sz="2400" spc="-50" dirty="0">
                <a:latin typeface="Cambria"/>
                <a:cs typeface="Cambria"/>
              </a:rPr>
              <a:t>non-sticky.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112" y="1046988"/>
            <a:ext cx="8628888" cy="1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4424" y="1143000"/>
            <a:ext cx="854963" cy="54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459" y="1143000"/>
            <a:ext cx="801623" cy="541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7155" y="1143000"/>
            <a:ext cx="865632" cy="541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5860" y="1143000"/>
            <a:ext cx="848867" cy="5410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7800" y="1143000"/>
            <a:ext cx="2275331" cy="5410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5187" y="682497"/>
            <a:ext cx="2839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25" dirty="0"/>
              <a:t>HYDROPHILIC: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4623" y="1531111"/>
            <a:ext cx="7720330" cy="457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274955">
              <a:lnSpc>
                <a:spcPts val="2740"/>
              </a:lnSpc>
              <a:spcBef>
                <a:spcPts val="100"/>
              </a:spcBef>
              <a:buClr>
                <a:srgbClr val="D24616"/>
              </a:buClr>
              <a:buSzPct val="85416"/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400" spc="-20" dirty="0">
                <a:solidFill>
                  <a:srgbClr val="4E3A2F"/>
                </a:solidFill>
                <a:latin typeface="Arial"/>
                <a:cs typeface="Arial"/>
              </a:rPr>
              <a:t>Pollination</a:t>
            </a:r>
            <a:r>
              <a:rPr sz="2400" spc="-1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4E3A2F"/>
                </a:solidFill>
                <a:latin typeface="Arial"/>
                <a:cs typeface="Arial"/>
              </a:rPr>
              <a:t>by</a:t>
            </a:r>
            <a:r>
              <a:rPr sz="2400" spc="-114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abiotic</a:t>
            </a:r>
            <a:r>
              <a:rPr sz="2400" spc="-15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Arial"/>
                <a:cs typeface="Arial"/>
              </a:rPr>
              <a:t>agent</a:t>
            </a:r>
            <a:r>
              <a:rPr sz="2400" spc="-1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Arial"/>
                <a:cs typeface="Arial"/>
              </a:rPr>
              <a:t>like</a:t>
            </a:r>
            <a:r>
              <a:rPr sz="2400" spc="-15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4E3A2F"/>
                </a:solidFill>
                <a:latin typeface="Arial"/>
                <a:cs typeface="Arial"/>
              </a:rPr>
              <a:t>water.</a:t>
            </a:r>
            <a:endParaRPr sz="2400">
              <a:latin typeface="Arial"/>
              <a:cs typeface="Arial"/>
            </a:endParaRPr>
          </a:p>
          <a:p>
            <a:pPr marL="355600" indent="-274955">
              <a:lnSpc>
                <a:spcPts val="2740"/>
              </a:lnSpc>
              <a:buClr>
                <a:srgbClr val="D24616"/>
              </a:buClr>
              <a:buSzPct val="85416"/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4E3A2F"/>
                </a:solidFill>
                <a:latin typeface="Arial"/>
                <a:cs typeface="Arial"/>
              </a:rPr>
              <a:t>This</a:t>
            </a:r>
            <a:r>
              <a:rPr sz="2400" spc="-16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Arial"/>
                <a:cs typeface="Arial"/>
              </a:rPr>
              <a:t>type</a:t>
            </a:r>
            <a:r>
              <a:rPr sz="2400" spc="-16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Arial"/>
                <a:cs typeface="Arial"/>
              </a:rPr>
              <a:t>of</a:t>
            </a:r>
            <a:r>
              <a:rPr sz="2400" spc="-14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Arial"/>
                <a:cs typeface="Arial"/>
              </a:rPr>
              <a:t>pollination</a:t>
            </a:r>
            <a:r>
              <a:rPr sz="2400" spc="-1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Arial"/>
                <a:cs typeface="Arial"/>
              </a:rPr>
              <a:t>is</a:t>
            </a:r>
            <a:r>
              <a:rPr sz="2400" spc="-14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E3A2F"/>
                </a:solidFill>
                <a:latin typeface="Arial"/>
                <a:cs typeface="Arial"/>
              </a:rPr>
              <a:t>very</a:t>
            </a:r>
            <a:r>
              <a:rPr sz="2400" spc="-18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4E3A2F"/>
                </a:solidFill>
                <a:latin typeface="Arial"/>
                <a:cs typeface="Arial"/>
              </a:rPr>
              <a:t>rare,</a:t>
            </a:r>
            <a:r>
              <a:rPr sz="2400" spc="-17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Arial"/>
                <a:cs typeface="Arial"/>
              </a:rPr>
              <a:t>about</a:t>
            </a:r>
            <a:r>
              <a:rPr sz="2400" spc="-13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Arial"/>
                <a:cs typeface="Arial"/>
              </a:rPr>
              <a:t>30</a:t>
            </a:r>
            <a:r>
              <a:rPr sz="2400" spc="-1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E3A2F"/>
                </a:solidFill>
                <a:latin typeface="Arial"/>
                <a:cs typeface="Arial"/>
              </a:rPr>
              <a:t>genera,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355600" algn="l"/>
              </a:tabLst>
            </a:pPr>
            <a:r>
              <a:rPr sz="1650" spc="25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650" spc="25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400" spc="-15" dirty="0">
                <a:solidFill>
                  <a:srgbClr val="4E3A2F"/>
                </a:solidFill>
                <a:latin typeface="Arial"/>
                <a:cs typeface="Arial"/>
              </a:rPr>
              <a:t>mostly</a:t>
            </a:r>
            <a:r>
              <a:rPr sz="2400" spc="-14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monocot.</a:t>
            </a:r>
            <a:endParaRPr sz="2400">
              <a:latin typeface="Arial"/>
              <a:cs typeface="Arial"/>
            </a:endParaRPr>
          </a:p>
          <a:p>
            <a:pPr marL="355600" marR="1113155" indent="-274955">
              <a:lnSpc>
                <a:spcPts val="2300"/>
              </a:lnSpc>
              <a:spcBef>
                <a:spcPts val="570"/>
              </a:spcBef>
              <a:buClr>
                <a:srgbClr val="D24616"/>
              </a:buClr>
              <a:buSzPct val="85416"/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400" i="1" spc="-40" dirty="0">
                <a:solidFill>
                  <a:srgbClr val="4E3A2F"/>
                </a:solidFill>
                <a:latin typeface="Cambria"/>
                <a:cs typeface="Cambria"/>
              </a:rPr>
              <a:t>Vallisneria, </a:t>
            </a:r>
            <a:r>
              <a:rPr sz="2400" i="1" spc="-20" dirty="0">
                <a:solidFill>
                  <a:srgbClr val="4E3A2F"/>
                </a:solidFill>
                <a:latin typeface="Cambria"/>
                <a:cs typeface="Cambria"/>
              </a:rPr>
              <a:t>Hydrilla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and </a:t>
            </a:r>
            <a:r>
              <a:rPr sz="2400" i="1" spc="-25" dirty="0">
                <a:solidFill>
                  <a:srgbClr val="4E3A2F"/>
                </a:solidFill>
                <a:latin typeface="Cambria"/>
                <a:cs typeface="Cambria"/>
              </a:rPr>
              <a:t>Zostera </a:t>
            </a:r>
            <a:r>
              <a:rPr sz="2400" spc="-25" dirty="0">
                <a:solidFill>
                  <a:srgbClr val="4E3A2F"/>
                </a:solidFill>
                <a:latin typeface="Arial"/>
                <a:cs typeface="Arial"/>
              </a:rPr>
              <a:t>are </a:t>
            </a:r>
            <a:r>
              <a:rPr sz="2400" spc="-20" dirty="0">
                <a:solidFill>
                  <a:srgbClr val="4E3A2F"/>
                </a:solidFill>
                <a:latin typeface="Arial"/>
                <a:cs typeface="Arial"/>
              </a:rPr>
              <a:t>the</a:t>
            </a:r>
            <a:r>
              <a:rPr sz="2400" spc="-3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Arial"/>
                <a:cs typeface="Arial"/>
              </a:rPr>
              <a:t>common  </a:t>
            </a:r>
            <a:r>
              <a:rPr sz="2400" spc="-15" dirty="0">
                <a:solidFill>
                  <a:srgbClr val="4E3A2F"/>
                </a:solidFill>
                <a:latin typeface="Arial"/>
                <a:cs typeface="Arial"/>
              </a:rPr>
              <a:t>example </a:t>
            </a:r>
            <a:r>
              <a:rPr sz="2400" spc="-20" dirty="0">
                <a:solidFill>
                  <a:srgbClr val="4E3A2F"/>
                </a:solidFill>
                <a:latin typeface="Arial"/>
                <a:cs typeface="Arial"/>
              </a:rPr>
              <a:t>for</a:t>
            </a:r>
            <a:r>
              <a:rPr sz="2400" spc="-29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4E3A2F"/>
                </a:solidFill>
                <a:latin typeface="Arial"/>
                <a:cs typeface="Arial"/>
              </a:rPr>
              <a:t>Hydrophily.</a:t>
            </a:r>
            <a:endParaRPr sz="2400">
              <a:latin typeface="Arial"/>
              <a:cs typeface="Arial"/>
            </a:endParaRPr>
          </a:p>
          <a:p>
            <a:pPr marL="355600" indent="-274955">
              <a:lnSpc>
                <a:spcPct val="100000"/>
              </a:lnSpc>
              <a:spcBef>
                <a:spcPts val="25"/>
              </a:spcBef>
              <a:buClr>
                <a:srgbClr val="D24616"/>
              </a:buClr>
              <a:buSzPct val="85416"/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4E3A2F"/>
                </a:solidFill>
                <a:latin typeface="Arial"/>
                <a:cs typeface="Arial"/>
              </a:rPr>
              <a:t>All</a:t>
            </a:r>
            <a:r>
              <a:rPr sz="2400" spc="-1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aquatic</a:t>
            </a:r>
            <a:r>
              <a:rPr sz="2400" spc="-16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Arial"/>
                <a:cs typeface="Arial"/>
              </a:rPr>
              <a:t>plants</a:t>
            </a:r>
            <a:r>
              <a:rPr sz="2400" spc="-13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Arial"/>
                <a:cs typeface="Arial"/>
              </a:rPr>
              <a:t>are</a:t>
            </a:r>
            <a:r>
              <a:rPr sz="2400" spc="-15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not</a:t>
            </a:r>
            <a:r>
              <a:rPr sz="2400" spc="-13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4E3A2F"/>
                </a:solidFill>
                <a:latin typeface="Arial"/>
                <a:cs typeface="Arial"/>
              </a:rPr>
              <a:t>Hydrophily.</a:t>
            </a:r>
            <a:endParaRPr sz="2400">
              <a:latin typeface="Arial"/>
              <a:cs typeface="Arial"/>
            </a:endParaRPr>
          </a:p>
          <a:p>
            <a:pPr marL="355600" marR="623570" indent="-274955">
              <a:lnSpc>
                <a:spcPct val="79600"/>
              </a:lnSpc>
              <a:spcBef>
                <a:spcPts val="615"/>
              </a:spcBef>
              <a:buClr>
                <a:srgbClr val="D24616"/>
              </a:buClr>
              <a:buSzPct val="85416"/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400" spc="-20" dirty="0">
                <a:solidFill>
                  <a:srgbClr val="4E3A2F"/>
                </a:solidFill>
                <a:latin typeface="Arial"/>
                <a:cs typeface="Arial"/>
              </a:rPr>
              <a:t>Pollen</a:t>
            </a:r>
            <a:r>
              <a:rPr sz="2400" spc="-13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Arial"/>
                <a:cs typeface="Arial"/>
              </a:rPr>
              <a:t>grains</a:t>
            </a:r>
            <a:r>
              <a:rPr sz="2400" spc="-15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Arial"/>
                <a:cs typeface="Arial"/>
              </a:rPr>
              <a:t>released</a:t>
            </a:r>
            <a:r>
              <a:rPr sz="2400" spc="-12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Arial"/>
                <a:cs typeface="Arial"/>
              </a:rPr>
              <a:t>into</a:t>
            </a:r>
            <a:r>
              <a:rPr sz="2400" spc="-15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Arial"/>
                <a:cs typeface="Arial"/>
              </a:rPr>
              <a:t>the</a:t>
            </a:r>
            <a:r>
              <a:rPr sz="2400" spc="-16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Arial"/>
                <a:cs typeface="Arial"/>
              </a:rPr>
              <a:t>surface</a:t>
            </a:r>
            <a:r>
              <a:rPr sz="2400" spc="-15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Arial"/>
                <a:cs typeface="Arial"/>
              </a:rPr>
              <a:t>of</a:t>
            </a:r>
            <a:r>
              <a:rPr sz="2400" spc="-16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Arial"/>
                <a:cs typeface="Arial"/>
              </a:rPr>
              <a:t>water</a:t>
            </a:r>
            <a:r>
              <a:rPr sz="2400" spc="-14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and  </a:t>
            </a:r>
            <a:r>
              <a:rPr sz="2400" spc="-10" dirty="0">
                <a:solidFill>
                  <a:srgbClr val="4E3A2F"/>
                </a:solidFill>
                <a:latin typeface="Arial"/>
                <a:cs typeface="Arial"/>
              </a:rPr>
              <a:t>carried</a:t>
            </a:r>
            <a:r>
              <a:rPr sz="2400" spc="-19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Arial"/>
                <a:cs typeface="Arial"/>
              </a:rPr>
              <a:t>to</a:t>
            </a:r>
            <a:r>
              <a:rPr sz="2400" spc="-17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Arial"/>
                <a:cs typeface="Arial"/>
              </a:rPr>
              <a:t>the</a:t>
            </a:r>
            <a:r>
              <a:rPr sz="2400" spc="-1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Arial"/>
                <a:cs typeface="Arial"/>
              </a:rPr>
              <a:t>stigma</a:t>
            </a:r>
            <a:r>
              <a:rPr sz="2400" spc="-14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4E3A2F"/>
                </a:solidFill>
                <a:latin typeface="Arial"/>
                <a:cs typeface="Arial"/>
              </a:rPr>
              <a:t>by</a:t>
            </a:r>
            <a:r>
              <a:rPr sz="2400" spc="-14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Arial"/>
                <a:cs typeface="Arial"/>
              </a:rPr>
              <a:t>air</a:t>
            </a:r>
            <a:r>
              <a:rPr sz="2400" spc="-16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Arial"/>
                <a:cs typeface="Arial"/>
              </a:rPr>
              <a:t>current</a:t>
            </a:r>
            <a:r>
              <a:rPr sz="2400" spc="-14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Arial"/>
                <a:cs typeface="Arial"/>
              </a:rPr>
              <a:t>as</a:t>
            </a:r>
            <a:r>
              <a:rPr sz="2400" spc="-14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Arial"/>
                <a:cs typeface="Arial"/>
              </a:rPr>
              <a:t>in</a:t>
            </a:r>
            <a:r>
              <a:rPr sz="2400" spc="-14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b="1" i="1" spc="-35" dirty="0">
                <a:solidFill>
                  <a:srgbClr val="4E3A2F"/>
                </a:solidFill>
                <a:latin typeface="Cambria"/>
                <a:cs typeface="Cambria"/>
              </a:rPr>
              <a:t>Vallisneria</a:t>
            </a:r>
            <a:r>
              <a:rPr sz="2400" i="1" spc="-35" dirty="0">
                <a:solidFill>
                  <a:srgbClr val="4E3A2F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  <a:p>
            <a:pPr marL="355600" indent="-274955">
              <a:lnSpc>
                <a:spcPct val="100000"/>
              </a:lnSpc>
              <a:buClr>
                <a:srgbClr val="D24616"/>
              </a:buClr>
              <a:buSzPct val="85416"/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4E3A2F"/>
                </a:solidFill>
                <a:latin typeface="Arial"/>
                <a:cs typeface="Arial"/>
              </a:rPr>
              <a:t>In</a:t>
            </a:r>
            <a:r>
              <a:rPr sz="2400" spc="-17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sea</a:t>
            </a:r>
            <a:r>
              <a:rPr sz="2400" b="1" spc="-2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4E3A2F"/>
                </a:solidFill>
                <a:latin typeface="Cambria"/>
                <a:cs typeface="Cambria"/>
              </a:rPr>
              <a:t>grass</a:t>
            </a: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Arial"/>
                <a:cs typeface="Arial"/>
              </a:rPr>
              <a:t>the</a:t>
            </a:r>
            <a:r>
              <a:rPr sz="2400" spc="-15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Arial"/>
                <a:cs typeface="Arial"/>
              </a:rPr>
              <a:t>flowers</a:t>
            </a:r>
            <a:r>
              <a:rPr sz="2400" spc="-14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Arial"/>
                <a:cs typeface="Arial"/>
              </a:rPr>
              <a:t>remained</a:t>
            </a:r>
            <a:r>
              <a:rPr sz="2400" spc="-13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4E3A2F"/>
                </a:solidFill>
                <a:latin typeface="Cambria"/>
                <a:cs typeface="Cambria"/>
              </a:rPr>
              <a:t>submerged.</a:t>
            </a:r>
            <a:endParaRPr sz="2400">
              <a:latin typeface="Cambria"/>
              <a:cs typeface="Cambria"/>
            </a:endParaRPr>
          </a:p>
          <a:p>
            <a:pPr marL="355600" marR="5080" indent="-274955">
              <a:lnSpc>
                <a:spcPts val="2300"/>
              </a:lnSpc>
              <a:spcBef>
                <a:spcPts val="585"/>
              </a:spcBef>
              <a:buClr>
                <a:srgbClr val="D24616"/>
              </a:buClr>
              <a:buSzPct val="85416"/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400" spc="-20" dirty="0">
                <a:solidFill>
                  <a:srgbClr val="4E3A2F"/>
                </a:solidFill>
                <a:latin typeface="Arial"/>
                <a:cs typeface="Arial"/>
              </a:rPr>
              <a:t>Pollen</a:t>
            </a:r>
            <a:r>
              <a:rPr sz="2400" spc="-13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Arial"/>
                <a:cs typeface="Arial"/>
              </a:rPr>
              <a:t>grains</a:t>
            </a:r>
            <a:r>
              <a:rPr sz="2400" spc="-15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E3A2F"/>
                </a:solidFill>
                <a:latin typeface="Arial"/>
                <a:cs typeface="Arial"/>
              </a:rPr>
              <a:t>are</a:t>
            </a:r>
            <a:r>
              <a:rPr sz="2400" spc="-15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4E3A2F"/>
                </a:solidFill>
                <a:latin typeface="Cambria"/>
                <a:cs typeface="Cambria"/>
              </a:rPr>
              <a:t>long,</a:t>
            </a:r>
            <a:r>
              <a:rPr sz="2400" b="1" spc="-3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ribbon</a:t>
            </a:r>
            <a:r>
              <a:rPr sz="2400" b="1" spc="1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Arial"/>
                <a:cs typeface="Arial"/>
              </a:rPr>
              <a:t>like</a:t>
            </a:r>
            <a:r>
              <a:rPr sz="2400" spc="-17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and</a:t>
            </a:r>
            <a:r>
              <a:rPr sz="2400" spc="-14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Arial"/>
                <a:cs typeface="Arial"/>
              </a:rPr>
              <a:t>carried</a:t>
            </a:r>
            <a:r>
              <a:rPr sz="2400" spc="-17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4E3A2F"/>
                </a:solidFill>
                <a:latin typeface="Arial"/>
                <a:cs typeface="Arial"/>
              </a:rPr>
              <a:t>passively  </a:t>
            </a:r>
            <a:r>
              <a:rPr sz="2400" spc="-20" dirty="0">
                <a:solidFill>
                  <a:srgbClr val="4E3A2F"/>
                </a:solidFill>
                <a:latin typeface="Arial"/>
                <a:cs typeface="Arial"/>
              </a:rPr>
              <a:t>inside the</a:t>
            </a:r>
            <a:r>
              <a:rPr sz="2400" spc="-3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E3A2F"/>
                </a:solidFill>
                <a:latin typeface="Arial"/>
                <a:cs typeface="Arial"/>
              </a:rPr>
              <a:t>water</a:t>
            </a:r>
            <a:endParaRPr sz="2400">
              <a:latin typeface="Arial"/>
              <a:cs typeface="Arial"/>
            </a:endParaRPr>
          </a:p>
          <a:p>
            <a:pPr marL="355600" indent="-274955">
              <a:lnSpc>
                <a:spcPts val="2620"/>
              </a:lnSpc>
              <a:buClr>
                <a:srgbClr val="D24616"/>
              </a:buClr>
              <a:buSzPct val="85416"/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400" spc="-20" dirty="0">
                <a:solidFill>
                  <a:srgbClr val="4E3A2F"/>
                </a:solidFill>
                <a:latin typeface="Arial"/>
                <a:cs typeface="Arial"/>
              </a:rPr>
              <a:t>Pollen</a:t>
            </a:r>
            <a:r>
              <a:rPr sz="2400" spc="-114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Arial"/>
                <a:cs typeface="Arial"/>
              </a:rPr>
              <a:t>grains</a:t>
            </a:r>
            <a:r>
              <a:rPr sz="2400" spc="-16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Arial"/>
                <a:cs typeface="Arial"/>
              </a:rPr>
              <a:t>are</a:t>
            </a:r>
            <a:r>
              <a:rPr sz="2400" spc="-15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Arial"/>
                <a:cs typeface="Arial"/>
              </a:rPr>
              <a:t>protected</a:t>
            </a:r>
            <a:r>
              <a:rPr sz="2400" spc="-14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Arial"/>
                <a:cs typeface="Arial"/>
              </a:rPr>
              <a:t>from</a:t>
            </a:r>
            <a:r>
              <a:rPr sz="2400" spc="-17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Arial"/>
                <a:cs typeface="Arial"/>
              </a:rPr>
              <a:t>wetting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355600" algn="l"/>
              </a:tabLst>
            </a:pPr>
            <a:r>
              <a:rPr sz="1650" spc="25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650" spc="25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400" spc="-30" dirty="0">
                <a:solidFill>
                  <a:srgbClr val="4E3A2F"/>
                </a:solidFill>
                <a:latin typeface="Arial"/>
                <a:cs typeface="Arial"/>
              </a:rPr>
              <a:t>by </a:t>
            </a:r>
            <a:r>
              <a:rPr sz="2400" b="1" spc="-5" dirty="0">
                <a:solidFill>
                  <a:srgbClr val="4E3A2F"/>
                </a:solidFill>
                <a:latin typeface="Cambria"/>
                <a:cs typeface="Cambria"/>
              </a:rPr>
              <a:t>mucilaginous</a:t>
            </a:r>
            <a:r>
              <a:rPr sz="2400" b="1" spc="-16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4E3A2F"/>
                </a:solidFill>
                <a:latin typeface="Cambria"/>
                <a:cs typeface="Cambria"/>
              </a:rPr>
              <a:t>covering.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304800"/>
          <a:ext cx="8686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26822" y="5509736"/>
            <a:ext cx="1540178" cy="7386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CHASMOGAMY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Open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flower</a:t>
            </a:r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5710535"/>
            <a:ext cx="1422414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CLEISTOGAMOY</a:t>
            </a:r>
          </a:p>
          <a:p>
            <a:r>
              <a:rPr lang="en-US" sz="1200" dirty="0" smtClean="0"/>
              <a:t>Do not open at all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Pollination NEET Notes | EduR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401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NCERT Class XII Biology Chapter 2 : Sexual Reproduction I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portant Questions for CBSE Class 12 Biology Pollin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304801"/>
            <a:ext cx="8607425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Important Questions for CBSE Class 12 Biology Pollin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524001"/>
            <a:ext cx="754062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NCERT Solutions for Class 7 Science Chapter 12 Reproduction in Pla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1066801"/>
            <a:ext cx="8226425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mportant Questions for CBSE Class 12 Biology Pollin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762000"/>
            <a:ext cx="8074025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39</a:t>
            </a:fld>
            <a:endParaRPr dirty="0"/>
          </a:p>
        </p:txBody>
      </p:sp>
      <p:pic>
        <p:nvPicPr>
          <p:cNvPr id="28674" name="Picture 2" descr="Pollination And Types Of Pollination - DRGP B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28600"/>
            <a:ext cx="8683625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543558" y="5658103"/>
            <a:ext cx="379095" cy="923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900" spc="-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09445" y="404655"/>
            <a:ext cx="7234555" cy="6186170"/>
            <a:chOff x="1909445" y="404655"/>
            <a:chExt cx="7234555" cy="6186170"/>
          </a:xfrm>
        </p:grpSpPr>
        <p:sp>
          <p:nvSpPr>
            <p:cNvPr id="10" name="object 10"/>
            <p:cNvSpPr/>
            <p:nvPr/>
          </p:nvSpPr>
          <p:spPr>
            <a:xfrm>
              <a:off x="1909445" y="5994679"/>
              <a:ext cx="366775" cy="4232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95470" y="6024321"/>
              <a:ext cx="1918207" cy="3992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42591" y="5987554"/>
              <a:ext cx="1731771" cy="5500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99991" y="1268730"/>
              <a:ext cx="2473197" cy="32555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77735" y="404655"/>
              <a:ext cx="1866265" cy="61857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4370" y="647827"/>
            <a:ext cx="3536950" cy="418319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A </a:t>
            </a:r>
            <a:r>
              <a:rPr sz="1800" spc="-5" dirty="0">
                <a:latin typeface="Trebuchet MS"/>
                <a:cs typeface="Trebuchet MS"/>
              </a:rPr>
              <a:t>typical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stamen-</a:t>
            </a:r>
            <a:endParaRPr sz="1800">
              <a:latin typeface="Trebuchet MS"/>
              <a:cs typeface="Trebuchet MS"/>
            </a:endParaRPr>
          </a:p>
          <a:p>
            <a:pPr marL="299085" marR="5765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800" spc="-5" dirty="0" smtClean="0">
                <a:latin typeface="Trebuchet MS"/>
                <a:cs typeface="Trebuchet MS"/>
              </a:rPr>
              <a:t>T</a:t>
            </a:r>
            <a:r>
              <a:rPr sz="1800" spc="-5" smtClean="0">
                <a:latin typeface="Trebuchet MS"/>
                <a:cs typeface="Trebuchet MS"/>
              </a:rPr>
              <a:t>he </a:t>
            </a:r>
            <a:r>
              <a:rPr sz="1800" spc="-10" dirty="0">
                <a:latin typeface="Trebuchet MS"/>
                <a:cs typeface="Trebuchet MS"/>
              </a:rPr>
              <a:t>long </a:t>
            </a:r>
            <a:r>
              <a:rPr sz="1800" spc="-5" dirty="0">
                <a:latin typeface="Trebuchet MS"/>
                <a:cs typeface="Trebuchet MS"/>
              </a:rPr>
              <a:t>and </a:t>
            </a:r>
            <a:r>
              <a:rPr sz="1800" dirty="0">
                <a:latin typeface="Trebuchet MS"/>
                <a:cs typeface="Trebuchet MS"/>
              </a:rPr>
              <a:t>slender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stalk  </a:t>
            </a:r>
            <a:r>
              <a:rPr sz="1800" spc="-5" dirty="0">
                <a:latin typeface="Trebuchet MS"/>
                <a:cs typeface="Trebuchet MS"/>
              </a:rPr>
              <a:t>called the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filament</a:t>
            </a:r>
            <a:endParaRPr sz="1800">
              <a:latin typeface="Trebuchet MS"/>
              <a:cs typeface="Trebuchet MS"/>
            </a:endParaRPr>
          </a:p>
          <a:p>
            <a:pPr marL="299085" marR="11430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pc="-5" dirty="0" smtClean="0">
                <a:latin typeface="Trebuchet MS"/>
                <a:cs typeface="Trebuchet MS"/>
              </a:rPr>
              <a:t>T</a:t>
            </a:r>
            <a:r>
              <a:rPr sz="1800" spc="-5" smtClean="0">
                <a:latin typeface="Trebuchet MS"/>
                <a:cs typeface="Trebuchet MS"/>
              </a:rPr>
              <a:t>he </a:t>
            </a:r>
            <a:r>
              <a:rPr sz="1800" spc="-5" dirty="0">
                <a:latin typeface="Trebuchet MS"/>
                <a:cs typeface="Trebuchet MS"/>
              </a:rPr>
              <a:t>terminal bilobed structure  called the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anther.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85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smtClean="0">
                <a:latin typeface="Trebuchet MS"/>
                <a:cs typeface="Trebuchet MS"/>
              </a:rPr>
              <a:t>Monothecous</a:t>
            </a:r>
            <a:r>
              <a:rPr lang="en-US" sz="1800" b="1" spc="-5" dirty="0" smtClean="0">
                <a:latin typeface="Trebuchet MS"/>
                <a:cs typeface="Trebuchet MS"/>
              </a:rPr>
              <a:t>-</a:t>
            </a:r>
            <a:r>
              <a:rPr sz="1800" b="1" smtClean="0">
                <a:latin typeface="Trebuchet MS"/>
                <a:cs typeface="Trebuchet MS"/>
              </a:rPr>
              <a:t>Hibiscus</a:t>
            </a:r>
            <a:r>
              <a:rPr sz="1800" b="1" dirty="0">
                <a:latin typeface="Trebuchet MS"/>
                <a:cs typeface="Trebuchet MS"/>
              </a:rPr>
              <a:t>, </a:t>
            </a:r>
            <a:r>
              <a:rPr sz="1800" b="1" spc="-5">
                <a:latin typeface="Trebuchet MS"/>
                <a:cs typeface="Trebuchet MS"/>
              </a:rPr>
              <a:t>Dithecous</a:t>
            </a:r>
            <a:r>
              <a:rPr sz="1800" b="1" spc="-65">
                <a:latin typeface="Trebuchet MS"/>
                <a:cs typeface="Trebuchet MS"/>
              </a:rPr>
              <a:t> </a:t>
            </a:r>
            <a:r>
              <a:rPr lang="en-US" sz="1800" b="1" spc="-65" dirty="0" smtClean="0">
                <a:latin typeface="Trebuchet MS"/>
                <a:cs typeface="Trebuchet MS"/>
              </a:rPr>
              <a:t>-</a:t>
            </a:r>
            <a:r>
              <a:rPr sz="1800" b="1" smtClean="0">
                <a:latin typeface="Trebuchet MS"/>
                <a:cs typeface="Trebuchet MS"/>
              </a:rPr>
              <a:t>brinjal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The </a:t>
            </a:r>
            <a:r>
              <a:rPr sz="1800" spc="-5" dirty="0">
                <a:latin typeface="Trebuchet MS"/>
                <a:cs typeface="Trebuchet MS"/>
              </a:rPr>
              <a:t>proximal end </a:t>
            </a:r>
            <a:r>
              <a:rPr sz="1800" spc="-10" dirty="0">
                <a:latin typeface="Trebuchet MS"/>
                <a:cs typeface="Trebuchet MS"/>
              </a:rPr>
              <a:t>of </a:t>
            </a:r>
            <a:r>
              <a:rPr sz="1800" spc="-5" dirty="0">
                <a:latin typeface="Trebuchet MS"/>
                <a:cs typeface="Trebuchet MS"/>
              </a:rPr>
              <a:t>the filament  is attached to the thalamus </a:t>
            </a:r>
            <a:r>
              <a:rPr sz="1800" dirty="0">
                <a:latin typeface="Trebuchet MS"/>
                <a:cs typeface="Trebuchet MS"/>
              </a:rPr>
              <a:t>or </a:t>
            </a:r>
            <a:r>
              <a:rPr sz="1800" spc="-10" dirty="0">
                <a:latin typeface="Trebuchet MS"/>
                <a:cs typeface="Trebuchet MS"/>
              </a:rPr>
              <a:t>the  </a:t>
            </a:r>
            <a:r>
              <a:rPr sz="1800" spc="-5" dirty="0">
                <a:latin typeface="Trebuchet MS"/>
                <a:cs typeface="Trebuchet MS"/>
              </a:rPr>
              <a:t>petal of the </a:t>
            </a:r>
            <a:r>
              <a:rPr sz="1800" spc="-40" dirty="0">
                <a:latin typeface="Trebuchet MS"/>
                <a:cs typeface="Trebuchet MS"/>
              </a:rPr>
              <a:t>flower.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Check  </a:t>
            </a:r>
            <a:r>
              <a:rPr sz="1800" spc="-25" dirty="0">
                <a:solidFill>
                  <a:srgbClr val="FF0000"/>
                </a:solidFill>
                <a:latin typeface="Trebuchet MS"/>
                <a:cs typeface="Trebuchet MS"/>
              </a:rPr>
              <a:t>terminology.</a:t>
            </a:r>
            <a:endParaRPr sz="1800">
              <a:latin typeface="Trebuchet MS"/>
              <a:cs typeface="Trebuchet MS"/>
            </a:endParaRPr>
          </a:p>
          <a:p>
            <a:pPr marL="12700" marR="849630">
              <a:lnSpc>
                <a:spcPct val="100000"/>
              </a:lnSpc>
              <a:tabLst>
                <a:tab pos="984885" algn="l"/>
              </a:tabLst>
            </a:pPr>
            <a:r>
              <a:rPr sz="1800" dirty="0">
                <a:latin typeface="Trebuchet MS"/>
                <a:cs typeface="Trebuchet MS"/>
              </a:rPr>
              <a:t>The </a:t>
            </a:r>
            <a:r>
              <a:rPr sz="1800" spc="-5" dirty="0">
                <a:latin typeface="Trebuchet MS"/>
                <a:cs typeface="Trebuchet MS"/>
              </a:rPr>
              <a:t>number and length of  stamens	</a:t>
            </a:r>
            <a:r>
              <a:rPr sz="1800" spc="-50" dirty="0">
                <a:latin typeface="Trebuchet MS"/>
                <a:cs typeface="Trebuchet MS"/>
              </a:rPr>
              <a:t>vary.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67250" y="6247282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ollination agents – insects, birds and bats !! | Anjung Sain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228600"/>
            <a:ext cx="8636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 vert="horz" wrap="square" lIns="0" tIns="36830" rIns="0" bIns="0" rtlCol="0">
            <a:spAutoFit/>
          </a:bodyPr>
          <a:lstStyle/>
          <a:p>
            <a:pPr marL="200660" marR="5080" indent="-182880">
              <a:lnSpc>
                <a:spcPct val="95400"/>
              </a:lnSpc>
              <a:spcBef>
                <a:spcPts val="290"/>
              </a:spcBef>
              <a:tabLst>
                <a:tab pos="1734185" algn="l"/>
              </a:tabLst>
            </a:pPr>
            <a:r>
              <a:rPr sz="3100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dirty="0"/>
              <a:t>All</a:t>
            </a:r>
            <a:r>
              <a:rPr spc="5" dirty="0"/>
              <a:t> </a:t>
            </a:r>
            <a:r>
              <a:rPr spc="-5" dirty="0"/>
              <a:t>events	</a:t>
            </a:r>
            <a:r>
              <a:rPr dirty="0"/>
              <a:t>from </a:t>
            </a:r>
            <a:r>
              <a:rPr spc="-5" dirty="0"/>
              <a:t>deposition </a:t>
            </a:r>
            <a:r>
              <a:rPr dirty="0"/>
              <a:t>of </a:t>
            </a:r>
            <a:r>
              <a:rPr spc="-5" dirty="0"/>
              <a:t>pollen </a:t>
            </a:r>
            <a:r>
              <a:rPr dirty="0"/>
              <a:t>grains on </a:t>
            </a:r>
            <a:r>
              <a:rPr spc="-5" dirty="0"/>
              <a:t>stigma </a:t>
            </a:r>
            <a:r>
              <a:rPr dirty="0"/>
              <a:t>– </a:t>
            </a:r>
            <a:r>
              <a:rPr spc="-5" dirty="0"/>
              <a:t>entry  </a:t>
            </a:r>
            <a:r>
              <a:rPr dirty="0"/>
              <a:t>of </a:t>
            </a:r>
            <a:r>
              <a:rPr spc="-5" dirty="0"/>
              <a:t>pollen tube into the ovule </a:t>
            </a:r>
            <a:r>
              <a:rPr spc="-20" dirty="0"/>
              <a:t>-Pollen </a:t>
            </a:r>
            <a:r>
              <a:rPr spc="-5" dirty="0"/>
              <a:t>pistil</a:t>
            </a:r>
            <a:r>
              <a:rPr spc="85" dirty="0"/>
              <a:t> </a:t>
            </a:r>
            <a:r>
              <a:rPr spc="-5" dirty="0"/>
              <a:t>interaction</a:t>
            </a:r>
            <a:endParaRPr sz="310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41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86334" y="1532635"/>
            <a:ext cx="8627745" cy="4906471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pPr marL="130175" algn="just">
              <a:lnSpc>
                <a:spcPts val="3050"/>
              </a:lnSpc>
            </a:pPr>
            <a:r>
              <a:rPr sz="3100" spc="-5" dirty="0">
                <a:solidFill>
                  <a:srgbClr val="D67B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sz="2400" spc="-5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Identification </a:t>
            </a:r>
            <a:r>
              <a:rPr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compatible (same </a:t>
            </a:r>
            <a:r>
              <a:rPr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species) or</a:t>
            </a:r>
            <a:r>
              <a:rPr sz="2400" spc="-5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incompatible(</a:t>
            </a:r>
            <a:endParaRPr sz="2400">
              <a:latin typeface="Arial" pitchFamily="34" charset="0"/>
              <a:cs typeface="Arial" pitchFamily="34" charset="0"/>
            </a:endParaRPr>
          </a:p>
          <a:p>
            <a:pPr marL="313055" algn="just">
              <a:lnSpc>
                <a:spcPts val="2810"/>
              </a:lnSpc>
            </a:pPr>
            <a:r>
              <a:rPr sz="2400" spc="-5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other </a:t>
            </a:r>
            <a:r>
              <a:rPr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species) </a:t>
            </a:r>
            <a:r>
              <a:rPr sz="2400" spc="-5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pollen </a:t>
            </a:r>
            <a:r>
              <a:rPr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grains </a:t>
            </a:r>
            <a:r>
              <a:rPr sz="2400" spc="-5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sz="2400" spc="55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stigma</a:t>
            </a:r>
            <a:endParaRPr sz="240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3500">
              <a:latin typeface="Arial" pitchFamily="34" charset="0"/>
              <a:cs typeface="Arial" pitchFamily="34" charset="0"/>
            </a:endParaRPr>
          </a:p>
          <a:p>
            <a:pPr marL="313055" marR="232410" indent="-182880" algn="just">
              <a:lnSpc>
                <a:spcPct val="95400"/>
              </a:lnSpc>
            </a:pPr>
            <a:r>
              <a:rPr sz="3100" smtClean="0">
                <a:solidFill>
                  <a:srgbClr val="D67B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4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400" spc="-5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dynamic </a:t>
            </a:r>
            <a:r>
              <a:rPr sz="2400" spc="-5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process involving pollen recognition followed by  </a:t>
            </a:r>
            <a:r>
              <a:rPr sz="2400" spc="-1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promotion </a:t>
            </a:r>
            <a:r>
              <a:rPr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sz="2400" spc="-1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inhibition </a:t>
            </a:r>
            <a:r>
              <a:rPr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sz="2400" spc="-1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sz="2400" spc="6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pollen.</a:t>
            </a:r>
            <a:endParaRPr sz="240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</a:pPr>
            <a:endParaRPr sz="3350">
              <a:latin typeface="Arial" pitchFamily="34" charset="0"/>
              <a:cs typeface="Arial" pitchFamily="34" charset="0"/>
            </a:endParaRPr>
          </a:p>
          <a:p>
            <a:pPr marL="130175" algn="just">
              <a:lnSpc>
                <a:spcPct val="100000"/>
              </a:lnSpc>
            </a:pPr>
            <a:r>
              <a:rPr sz="3100" spc="-20" dirty="0">
                <a:solidFill>
                  <a:srgbClr val="D67B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sz="2400" spc="-2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Reason </a:t>
            </a:r>
            <a:r>
              <a:rPr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400" spc="-5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chemical interaction between pollen and</a:t>
            </a:r>
            <a:r>
              <a:rPr sz="2400" spc="105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stigma</a:t>
            </a:r>
            <a:endParaRPr sz="2400">
              <a:latin typeface="Arial" pitchFamily="34" charset="0"/>
              <a:cs typeface="Arial" pitchFamily="34" charset="0"/>
            </a:endParaRPr>
          </a:p>
          <a:p>
            <a:pPr marL="313055" marR="1057275" indent="-182880" algn="just">
              <a:lnSpc>
                <a:spcPct val="95400"/>
              </a:lnSpc>
              <a:spcBef>
                <a:spcPts val="204"/>
              </a:spcBef>
            </a:pPr>
            <a:r>
              <a:rPr sz="3100" spc="-5" dirty="0">
                <a:solidFill>
                  <a:srgbClr val="D67B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sz="2400" spc="-5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Compatible pollen accepted by stigma, initiates post  pollination</a:t>
            </a:r>
            <a:r>
              <a:rPr sz="2400" spc="2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events</a:t>
            </a:r>
            <a:endParaRPr sz="240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2850">
              <a:latin typeface="Arial" pitchFamily="34" charset="0"/>
              <a:cs typeface="Arial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3550" spc="15" dirty="0">
                <a:solidFill>
                  <a:srgbClr val="D67B00"/>
                </a:solidFill>
                <a:latin typeface="Arial" pitchFamily="34" charset="0"/>
                <a:cs typeface="Arial" pitchFamily="34" charset="0"/>
              </a:rPr>
              <a:t>*</a:t>
            </a:r>
            <a:endParaRPr sz="355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Pre fertilization structures in plants.. (Flower structure and male a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771525"/>
            <a:ext cx="8150225" cy="555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7757"/>
            <a:ext cx="8915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Out breeding devices are mechanisms which are followed and adapted by the plants in order to prevent self pollination. The examples of out breeding devices are:</a:t>
            </a: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</a:rPr>
              <a:t>Unisexuality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000" dirty="0" smtClean="0"/>
              <a:t>The plant may be unisexual, which means it may exhibit either male or female gametes.</a:t>
            </a:r>
          </a:p>
          <a:p>
            <a:pPr algn="just"/>
            <a:r>
              <a:rPr lang="en-US" sz="2800" dirty="0" err="1" smtClean="0">
                <a:solidFill>
                  <a:srgbClr val="7030A0"/>
                </a:solidFill>
              </a:rPr>
              <a:t>Dichogamy</a:t>
            </a:r>
            <a:r>
              <a:rPr lang="en-US" sz="2800" dirty="0" smtClean="0">
                <a:solidFill>
                  <a:srgbClr val="7030A0"/>
                </a:solidFill>
              </a:rPr>
              <a:t>: </a:t>
            </a:r>
            <a:r>
              <a:rPr lang="en-US" sz="2000" dirty="0" smtClean="0"/>
              <a:t>In this mechanism the male reproductive part the anther and the female reproductive part the stigma matures at different times, therefore avoids self pollination.</a:t>
            </a:r>
          </a:p>
          <a:p>
            <a:pPr algn="just"/>
            <a:r>
              <a:rPr lang="en-US" sz="2800" dirty="0" smtClean="0">
                <a:solidFill>
                  <a:srgbClr val="C00000"/>
                </a:solidFill>
              </a:rPr>
              <a:t>Self sterility:</a:t>
            </a:r>
            <a:r>
              <a:rPr lang="en-US" sz="2000" dirty="0" smtClean="0"/>
              <a:t> The gene in the female reproductive part of the flower which recognizes the gene present in the pollen grain of the same plant, prevents the fertilization results in self sterility.</a:t>
            </a:r>
          </a:p>
          <a:p>
            <a:pPr algn="just"/>
            <a:r>
              <a:rPr lang="en-US" sz="2800" dirty="0" err="1" smtClean="0">
                <a:solidFill>
                  <a:srgbClr val="002060"/>
                </a:solidFill>
              </a:rPr>
              <a:t>Herkogamy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  <a:r>
              <a:rPr lang="en-US" sz="2000" dirty="0" smtClean="0"/>
              <a:t> The natural barriers prevents the pollen of the same flower to pollinate the ovary of the same flower.</a:t>
            </a:r>
          </a:p>
          <a:p>
            <a:pPr algn="just"/>
            <a:r>
              <a:rPr lang="en-US" sz="2800" dirty="0" err="1" smtClean="0">
                <a:solidFill>
                  <a:schemeClr val="accent6"/>
                </a:solidFill>
              </a:rPr>
              <a:t>Hetrostyly</a:t>
            </a:r>
            <a:r>
              <a:rPr lang="en-US" sz="2800" dirty="0" smtClean="0">
                <a:solidFill>
                  <a:schemeClr val="accent6"/>
                </a:solidFill>
              </a:rPr>
              <a:t>:</a:t>
            </a:r>
            <a:r>
              <a:rPr lang="en-US" sz="2000" dirty="0" smtClean="0"/>
              <a:t> The anther and stigma are present at different levels of the flower which prevents the self pollination and fertilization.</a:t>
            </a:r>
          </a:p>
          <a:p>
            <a:pPr algn="just"/>
            <a:r>
              <a:rPr lang="en-US" sz="2400" dirty="0" smtClean="0">
                <a:solidFill>
                  <a:srgbClr val="C00000"/>
                </a:solidFill>
              </a:rPr>
              <a:t>Pollen prepotency:</a:t>
            </a:r>
            <a:r>
              <a:rPr lang="en-US" sz="2000" dirty="0" smtClean="0"/>
              <a:t> The pollen of the different flower germinate faster than the pollen of the same flower thus preventing self pollination.</a:t>
            </a:r>
          </a:p>
          <a:p>
            <a:pPr algn="just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OUT BREEDING DEVICES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ross - pollination - Sexual Reproduction in Pla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085849"/>
            <a:ext cx="5486399" cy="447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8489"/>
            <a:ext cx="883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 </a:t>
            </a:r>
            <a:r>
              <a:rPr lang="en-US" sz="2400" dirty="0" smtClean="0">
                <a:solidFill>
                  <a:srgbClr val="00B0F0"/>
                </a:solidFill>
              </a:rPr>
              <a:t>In bisexual flowers, pollen grains are likely to come in contact with stigma of the same flower. Continued self-pollination results in </a:t>
            </a:r>
            <a:r>
              <a:rPr lang="en-US" sz="2400" b="1" dirty="0" smtClean="0">
                <a:solidFill>
                  <a:srgbClr val="00B0F0"/>
                </a:solidFill>
              </a:rPr>
              <a:t>in- breeding depression.</a:t>
            </a:r>
            <a:endParaRPr lang="en-US" sz="2400" dirty="0" smtClean="0">
              <a:solidFill>
                <a:srgbClr val="00B0F0"/>
              </a:solidFill>
            </a:endParaRPr>
          </a:p>
          <a:p>
            <a:pPr algn="just"/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Flowering plants have evolved devices to discourage self-pollination and to encourage cross- pollination, such devices are called 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out- breeding devices.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Strategy 1: Anther and stigma are placed at different positions so that pollens cannot come in contact with stigma of the same flower.</a:t>
            </a:r>
          </a:p>
          <a:p>
            <a:pPr algn="just"/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5"/>
                </a:solidFill>
              </a:rPr>
              <a:t>Strategy 2: Production of unisexual flowers.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Strategy 3: In some species, anther release and stigma receptivity are not synchronized.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Strategy 4: </a:t>
            </a:r>
            <a:r>
              <a:rPr lang="en-US" sz="2400" b="1" dirty="0" smtClean="0">
                <a:solidFill>
                  <a:srgbClr val="FF0000"/>
                </a:solidFill>
              </a:rPr>
              <a:t>Self-incompatibility</a:t>
            </a:r>
            <a:r>
              <a:rPr lang="en-US" sz="2400" dirty="0" smtClean="0">
                <a:solidFill>
                  <a:srgbClr val="FF0000"/>
                </a:solidFill>
              </a:rPr>
              <a:t> is a genetic mechanism which prevents self-pollen from fertilizing the ovule by inhibiting pollen germination on stigma.</a:t>
            </a:r>
          </a:p>
          <a:p>
            <a:pPr algn="just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What are outbreeding devices? - Quo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1219200"/>
            <a:ext cx="8074025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28601" y="432037"/>
            <a:ext cx="8686800" cy="612116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74625" rIns="0" bIns="0" rtlCol="0">
            <a:spAutoFit/>
          </a:bodyPr>
          <a:lstStyle/>
          <a:p>
            <a:pPr marL="24765" algn="just">
              <a:lnSpc>
                <a:spcPct val="100000"/>
              </a:lnSpc>
              <a:spcBef>
                <a:spcPts val="1375"/>
              </a:spcBef>
            </a:pPr>
            <a:r>
              <a:rPr sz="3550" spc="15" smtClean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lang="en-US" sz="36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Germination of Pollen</a:t>
            </a:r>
            <a:endParaRPr sz="3550">
              <a:latin typeface="Georgia"/>
              <a:cs typeface="Georgia"/>
            </a:endParaRPr>
          </a:p>
          <a:p>
            <a:pPr marL="182880" indent="-182880" algn="just">
              <a:lnSpc>
                <a:spcPct val="87900"/>
              </a:lnSpc>
              <a:spcBef>
                <a:spcPts val="1555"/>
              </a:spcBef>
            </a:pPr>
            <a:r>
              <a:rPr sz="3100" spc="-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Germination- formation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pollen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tube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through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germ 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pore- content move to pollen tube- through stigma,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style  reaches ovary</a:t>
            </a:r>
            <a:endParaRPr sz="2400">
              <a:latin typeface="Trebuchet MS"/>
              <a:cs typeface="Trebuchet MS"/>
            </a:endParaRPr>
          </a:p>
          <a:p>
            <a:pPr marL="182880" marR="69850" indent="-182880" algn="just">
              <a:lnSpc>
                <a:spcPct val="88600"/>
              </a:lnSpc>
              <a:spcBef>
                <a:spcPts val="315"/>
              </a:spcBef>
            </a:pPr>
            <a:r>
              <a:rPr sz="3100" spc="-5" smtClean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Georgia"/>
              </a:rPr>
              <a:t>P</a:t>
            </a:r>
            <a:r>
              <a:rPr sz="2400" spc="-5" smtClean="0">
                <a:solidFill>
                  <a:srgbClr val="404040"/>
                </a:solidFill>
                <a:latin typeface="Trebuchet MS"/>
                <a:cs typeface="Trebuchet MS"/>
              </a:rPr>
              <a:t>ollen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grains -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two-celled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condition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(a vegetative cell  and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generate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cell)-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the generative cell divides and 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forms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two male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gametes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during the growth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pollen 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tube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in the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stigma.</a:t>
            </a:r>
            <a:endParaRPr sz="2400">
              <a:latin typeface="Trebuchet MS"/>
              <a:cs typeface="Trebuchet MS"/>
            </a:endParaRPr>
          </a:p>
          <a:p>
            <a:pPr marL="182880" marR="182245" indent="-182880" algn="just">
              <a:lnSpc>
                <a:spcPct val="85800"/>
              </a:lnSpc>
              <a:spcBef>
                <a:spcPts val="415"/>
              </a:spcBef>
            </a:pPr>
            <a:r>
              <a:rPr sz="3100" spc="-5" smtClean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lang="en-US" sz="3100" spc="-5" dirty="0" smtClean="0">
                <a:solidFill>
                  <a:srgbClr val="D67B00"/>
                </a:solidFill>
                <a:latin typeface="Georgia"/>
                <a:cs typeface="Georgia"/>
              </a:rPr>
              <a:t>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400" spc="-5" smtClean="0">
                <a:solidFill>
                  <a:srgbClr val="404040"/>
                </a:solidFill>
                <a:latin typeface="Trebuchet MS"/>
                <a:cs typeface="Trebuchet MS"/>
              </a:rPr>
              <a:t>hree-celled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condition,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pollen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tubes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carry the two male  gametes from the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beginning.</a:t>
            </a:r>
            <a:endParaRPr sz="2400">
              <a:latin typeface="Trebuchet MS"/>
              <a:cs typeface="Trebuchet MS"/>
            </a:endParaRPr>
          </a:p>
          <a:p>
            <a:pPr marL="182880" marR="347980" indent="-182880" algn="just">
              <a:lnSpc>
                <a:spcPct val="87900"/>
              </a:lnSpc>
              <a:spcBef>
                <a:spcPts val="340"/>
              </a:spcBef>
            </a:pPr>
            <a:r>
              <a:rPr sz="3100" spc="-1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Pollen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tube, after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reaching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ovary,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enters the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ovule 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through the micropyle and then enters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one of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the 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synergids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through the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filiform</a:t>
            </a:r>
            <a:r>
              <a:rPr sz="24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apparatus</a:t>
            </a:r>
            <a:endParaRPr sz="2400">
              <a:latin typeface="Trebuchet MS"/>
              <a:cs typeface="Trebuchet MS"/>
            </a:endParaRPr>
          </a:p>
          <a:p>
            <a:pPr marL="182880" marR="322580" indent="-182880" algn="just">
              <a:lnSpc>
                <a:spcPct val="85900"/>
              </a:lnSpc>
              <a:spcBef>
                <a:spcPts val="409"/>
              </a:spcBef>
            </a:pPr>
            <a:r>
              <a:rPr sz="3100" spc="-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Interaction is important in plant breeding-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superior  plant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development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47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" y="152400"/>
            <a:ext cx="3895243" cy="44242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*</a:t>
            </a:r>
            <a:r>
              <a:rPr sz="2800" spc="-2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Emasculation</a:t>
            </a:r>
            <a:endParaRPr sz="280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228601" y="838200"/>
            <a:ext cx="3810000" cy="528606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113664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 smtClean="0"/>
              <a:t>F</a:t>
            </a:r>
            <a:r>
              <a:rPr sz="2400" spc="-5" smtClean="0"/>
              <a:t>emale </a:t>
            </a:r>
            <a:r>
              <a:rPr sz="2400" spc="-5" dirty="0"/>
              <a:t>parent bears bisexual  flowers, removal of anthers  from the flower bud before  the anther dehisces using </a:t>
            </a:r>
            <a:r>
              <a:rPr sz="2400" dirty="0"/>
              <a:t>a  </a:t>
            </a:r>
            <a:r>
              <a:rPr sz="2400" spc="-5" dirty="0"/>
              <a:t>pair of</a:t>
            </a:r>
            <a:r>
              <a:rPr sz="2400" spc="-35" dirty="0"/>
              <a:t> </a:t>
            </a:r>
            <a:r>
              <a:rPr sz="2400" spc="-5" dirty="0"/>
              <a:t>forceps.</a:t>
            </a: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400" spc="-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400" spc="-240" dirty="0">
                <a:solidFill>
                  <a:srgbClr val="D67B00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Bagging</a:t>
            </a:r>
            <a:endParaRPr sz="240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625"/>
              </a:spcBef>
            </a:pPr>
            <a:r>
              <a:rPr sz="2400" spc="-5" dirty="0"/>
              <a:t>Emasculated flowers have to  </a:t>
            </a:r>
            <a:r>
              <a:rPr sz="2400" dirty="0"/>
              <a:t>be </a:t>
            </a:r>
            <a:r>
              <a:rPr sz="2400" spc="-5" dirty="0"/>
              <a:t>covered with </a:t>
            </a:r>
            <a:r>
              <a:rPr sz="2400" dirty="0"/>
              <a:t>a bag </a:t>
            </a:r>
            <a:r>
              <a:rPr sz="2400" spc="-5" dirty="0"/>
              <a:t>of  suitable </a:t>
            </a:r>
            <a:r>
              <a:rPr sz="2400" dirty="0"/>
              <a:t>size, generally made  </a:t>
            </a:r>
            <a:r>
              <a:rPr sz="2400" spc="-5" dirty="0"/>
              <a:t>up of butter </a:t>
            </a:r>
            <a:r>
              <a:rPr sz="2400" spc="-45" dirty="0"/>
              <a:t>paper, </a:t>
            </a:r>
            <a:r>
              <a:rPr sz="2400" spc="-5" dirty="0"/>
              <a:t>to prevent  contamination of its </a:t>
            </a:r>
            <a:r>
              <a:rPr sz="2400" dirty="0"/>
              <a:t>stigma  </a:t>
            </a:r>
            <a:r>
              <a:rPr sz="2400" spc="-5" dirty="0"/>
              <a:t>with unwanted</a:t>
            </a:r>
            <a:r>
              <a:rPr sz="2400" spc="-25" dirty="0"/>
              <a:t> </a:t>
            </a:r>
            <a:r>
              <a:rPr sz="2400" spc="-5" dirty="0"/>
              <a:t>pollen.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xfrm>
            <a:off x="4267200" y="38710"/>
            <a:ext cx="4724400" cy="666689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8415" rIns="0" bIns="0" rtlCol="0">
            <a:spAutoFit/>
          </a:bodyPr>
          <a:lstStyle/>
          <a:p>
            <a:pPr marL="194945" marR="113030" indent="-182880">
              <a:lnSpc>
                <a:spcPct val="79500"/>
              </a:lnSpc>
              <a:spcBef>
                <a:spcPts val="145"/>
              </a:spcBef>
              <a:buClr>
                <a:srgbClr val="D67B00"/>
              </a:buClr>
              <a:buSzPct val="129411"/>
              <a:buFont typeface="Georgia"/>
              <a:buChar char="*"/>
              <a:tabLst>
                <a:tab pos="195580" algn="l"/>
              </a:tabLst>
            </a:pPr>
            <a:r>
              <a:rPr sz="2800" dirty="0"/>
              <a:t>When </a:t>
            </a:r>
            <a:r>
              <a:rPr sz="2800" spc="-5" dirty="0"/>
              <a:t>the stigma </a:t>
            </a:r>
            <a:r>
              <a:rPr sz="2800" dirty="0"/>
              <a:t>of </a:t>
            </a:r>
            <a:r>
              <a:rPr sz="2800" spc="-5" dirty="0"/>
              <a:t>bagged  </a:t>
            </a:r>
            <a:r>
              <a:rPr sz="2800" dirty="0"/>
              <a:t>flower </a:t>
            </a:r>
            <a:r>
              <a:rPr sz="2800" spc="-5" dirty="0"/>
              <a:t>attains </a:t>
            </a:r>
            <a:r>
              <a:rPr sz="2800" spc="-20" dirty="0"/>
              <a:t>receptivity,  </a:t>
            </a:r>
            <a:r>
              <a:rPr sz="2800" spc="-5" dirty="0"/>
              <a:t>mature pollen grains collected  from anthers </a:t>
            </a:r>
            <a:r>
              <a:rPr sz="2800" dirty="0"/>
              <a:t>of the male  </a:t>
            </a:r>
            <a:r>
              <a:rPr sz="2800" spc="-5" dirty="0"/>
              <a:t>parent </a:t>
            </a:r>
            <a:r>
              <a:rPr sz="2800" dirty="0"/>
              <a:t>are </a:t>
            </a:r>
            <a:r>
              <a:rPr sz="2800" spc="-5" dirty="0"/>
              <a:t>dusted </a:t>
            </a:r>
            <a:r>
              <a:rPr sz="2800" dirty="0"/>
              <a:t>on </a:t>
            </a:r>
            <a:r>
              <a:rPr sz="2800" spc="-5" dirty="0"/>
              <a:t>the  stigma, </a:t>
            </a:r>
            <a:r>
              <a:rPr sz="2800" dirty="0"/>
              <a:t>and </a:t>
            </a:r>
            <a:r>
              <a:rPr sz="2800" spc="-5" dirty="0"/>
              <a:t>the </a:t>
            </a:r>
            <a:r>
              <a:rPr sz="2800" dirty="0"/>
              <a:t>flowers are  </a:t>
            </a:r>
            <a:r>
              <a:rPr sz="2800" spc="-5" dirty="0"/>
              <a:t>rebagged, </a:t>
            </a:r>
            <a:r>
              <a:rPr sz="2800" dirty="0"/>
              <a:t>and </a:t>
            </a:r>
            <a:r>
              <a:rPr sz="2800" spc="-5" dirty="0"/>
              <a:t>the fruits  </a:t>
            </a:r>
            <a:r>
              <a:rPr sz="2800" dirty="0"/>
              <a:t>allowed </a:t>
            </a:r>
            <a:r>
              <a:rPr sz="2800" spc="-5" dirty="0"/>
              <a:t>to</a:t>
            </a:r>
            <a:r>
              <a:rPr sz="2800" spc="-70" dirty="0"/>
              <a:t> </a:t>
            </a:r>
            <a:r>
              <a:rPr sz="2800" spc="-5" dirty="0"/>
              <a:t>develop.</a:t>
            </a: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D67B00"/>
              </a:buClr>
              <a:buFont typeface="Georgia"/>
              <a:buChar char="*"/>
            </a:pPr>
            <a:endParaRPr sz="2800"/>
          </a:p>
          <a:p>
            <a:pPr marL="194945" marR="107314" indent="-182880">
              <a:lnSpc>
                <a:spcPct val="78700"/>
              </a:lnSpc>
              <a:buClr>
                <a:srgbClr val="D67B00"/>
              </a:buClr>
              <a:buSzPct val="129411"/>
              <a:buFont typeface="Georgia"/>
              <a:buChar char="*"/>
              <a:tabLst>
                <a:tab pos="195580" algn="l"/>
                <a:tab pos="2080895" algn="l"/>
              </a:tabLst>
            </a:pPr>
            <a:r>
              <a:rPr lang="en-US" sz="2800" spc="-5" dirty="0" smtClean="0"/>
              <a:t>U</a:t>
            </a:r>
            <a:r>
              <a:rPr sz="2800" spc="-5" smtClean="0"/>
              <a:t>nisexual</a:t>
            </a:r>
            <a:r>
              <a:rPr sz="2800" spc="-45" smtClean="0"/>
              <a:t> </a:t>
            </a:r>
            <a:r>
              <a:rPr sz="2800" spc="-5" dirty="0"/>
              <a:t>flowers,	</a:t>
            </a:r>
            <a:r>
              <a:rPr sz="2800" dirty="0"/>
              <a:t>no  </a:t>
            </a:r>
            <a:r>
              <a:rPr sz="2800" spc="-5" dirty="0"/>
              <a:t>emasculation. The female  </a:t>
            </a:r>
            <a:r>
              <a:rPr sz="2800" dirty="0"/>
              <a:t>flower </a:t>
            </a:r>
            <a:r>
              <a:rPr sz="2800" spc="-5" dirty="0"/>
              <a:t>buds </a:t>
            </a:r>
            <a:r>
              <a:rPr sz="2800" dirty="0"/>
              <a:t>are </a:t>
            </a:r>
            <a:r>
              <a:rPr sz="2800" spc="-5" dirty="0"/>
              <a:t>bagged</a:t>
            </a:r>
            <a:r>
              <a:rPr sz="2800" spc="-114" dirty="0"/>
              <a:t> </a:t>
            </a:r>
            <a:r>
              <a:rPr sz="2800" spc="-5" dirty="0"/>
              <a:t>before  the </a:t>
            </a:r>
            <a:r>
              <a:rPr sz="2800" dirty="0"/>
              <a:t>flowers</a:t>
            </a:r>
            <a:r>
              <a:rPr sz="2800" spc="-50" dirty="0"/>
              <a:t> </a:t>
            </a:r>
            <a:r>
              <a:rPr sz="2800" dirty="0"/>
              <a:t>open.</a:t>
            </a:r>
          </a:p>
          <a:p>
            <a:pPr marL="194945" marR="5080" indent="-182880">
              <a:lnSpc>
                <a:spcPct val="78800"/>
              </a:lnSpc>
              <a:spcBef>
                <a:spcPts val="360"/>
              </a:spcBef>
              <a:buClr>
                <a:srgbClr val="D67B00"/>
              </a:buClr>
              <a:buSzPct val="129411"/>
              <a:buFont typeface="Georgia"/>
              <a:buChar char="*"/>
              <a:tabLst>
                <a:tab pos="195580" algn="l"/>
              </a:tabLst>
            </a:pPr>
            <a:r>
              <a:rPr sz="2800" dirty="0"/>
              <a:t>When </a:t>
            </a:r>
            <a:r>
              <a:rPr sz="2800" spc="-5" dirty="0"/>
              <a:t>the stigma becomes  receptive, </a:t>
            </a:r>
            <a:r>
              <a:rPr sz="2800" dirty="0"/>
              <a:t>pollination </a:t>
            </a:r>
            <a:r>
              <a:rPr sz="2800" spc="-5" dirty="0"/>
              <a:t>is</a:t>
            </a:r>
            <a:r>
              <a:rPr sz="2800" spc="-75" dirty="0"/>
              <a:t> </a:t>
            </a:r>
            <a:r>
              <a:rPr sz="2800" spc="-5" dirty="0"/>
              <a:t>carried  </a:t>
            </a:r>
            <a:r>
              <a:rPr sz="2800" dirty="0"/>
              <a:t>out </a:t>
            </a:r>
            <a:r>
              <a:rPr sz="2800" spc="-5" dirty="0"/>
              <a:t>using the desired pollen  </a:t>
            </a:r>
            <a:r>
              <a:rPr sz="2800" dirty="0"/>
              <a:t>and </a:t>
            </a:r>
            <a:r>
              <a:rPr sz="2800" spc="-5" dirty="0"/>
              <a:t>the </a:t>
            </a:r>
            <a:r>
              <a:rPr sz="2800" dirty="0"/>
              <a:t>flower</a:t>
            </a:r>
            <a:r>
              <a:rPr sz="2800" spc="-70" dirty="0"/>
              <a:t> </a:t>
            </a:r>
            <a:r>
              <a:rPr sz="2800" spc="-5" dirty="0"/>
              <a:t>rebagged.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48</a:t>
            </a:fld>
            <a:endParaRPr dirty="0"/>
          </a:p>
        </p:txBody>
      </p:sp>
      <p:sp>
        <p:nvSpPr>
          <p:cNvPr id="25602" name="AutoShape 2" descr="Exercise 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Exercise 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 descr="Exercise 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6" name="AutoShape 4" descr="Exercise 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9638" name="Picture 6" descr="BIOZOOM: Hybridisation-Princip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304801"/>
            <a:ext cx="4416425" cy="6172200"/>
          </a:xfrm>
          <a:prstGeom prst="rect">
            <a:avLst/>
          </a:prstGeom>
          <a:noFill/>
        </p:spPr>
      </p:pic>
      <p:pic>
        <p:nvPicPr>
          <p:cNvPr id="69640" name="Picture 8" descr="PRINCIPLES OF CROP PRODUCTION ABT-320 (3 CREDIT HOURS) LECTURE 04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1" y="304800"/>
            <a:ext cx="4800600" cy="609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4"/>
          <p:cNvGrpSpPr/>
          <p:nvPr/>
        </p:nvGrpSpPr>
        <p:grpSpPr>
          <a:xfrm>
            <a:off x="251523" y="1196809"/>
            <a:ext cx="8430260" cy="4752975"/>
            <a:chOff x="251523" y="1196809"/>
            <a:chExt cx="8430260" cy="4752975"/>
          </a:xfrm>
        </p:grpSpPr>
        <p:sp>
          <p:nvSpPr>
            <p:cNvPr id="3" name="object 5"/>
            <p:cNvSpPr/>
            <p:nvPr/>
          </p:nvSpPr>
          <p:spPr>
            <a:xfrm>
              <a:off x="251523" y="3212934"/>
              <a:ext cx="4326763" cy="27363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6"/>
            <p:cNvSpPr/>
            <p:nvPr/>
          </p:nvSpPr>
          <p:spPr>
            <a:xfrm>
              <a:off x="5580126" y="1196809"/>
              <a:ext cx="3101339" cy="46804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400" y="457200"/>
            <a:ext cx="54620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Dithecous</a:t>
            </a:r>
            <a:r>
              <a:rPr lang="en-US" sz="2800" b="1" dirty="0" smtClean="0">
                <a:solidFill>
                  <a:srgbClr val="404040"/>
                </a:solidFill>
                <a:latin typeface="Trebuchet MS"/>
                <a:cs typeface="Trebuchet MS"/>
              </a:rPr>
              <a:t> - </a:t>
            </a:r>
            <a:r>
              <a:rPr lang="en-US" sz="28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Anther is</a:t>
            </a:r>
            <a:r>
              <a:rPr lang="en-US" sz="2800" spc="-7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b="1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bilobed</a:t>
            </a:r>
            <a:endParaRPr lang="en-US" sz="2800" dirty="0" smtClean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en-US" sz="28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with </a:t>
            </a:r>
            <a:r>
              <a:rPr lang="en-US" sz="2800" dirty="0" smtClean="0">
                <a:solidFill>
                  <a:srgbClr val="404040"/>
                </a:solidFill>
                <a:latin typeface="Trebuchet MS"/>
                <a:cs typeface="Trebuchet MS"/>
              </a:rPr>
              <a:t>each lobe </a:t>
            </a:r>
            <a:r>
              <a:rPr lang="en-US" sz="28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having two</a:t>
            </a:r>
            <a:r>
              <a:rPr lang="en-US" sz="2800" spc="-14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theca</a:t>
            </a:r>
            <a:endParaRPr lang="en-US" sz="2800" dirty="0" smtClean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800" dirty="0" smtClean="0">
                <a:solidFill>
                  <a:srgbClr val="404040"/>
                </a:solidFill>
                <a:latin typeface="Trebuchet MS"/>
                <a:cs typeface="Trebuchet MS"/>
              </a:rPr>
              <a:t>A longitudinal groove</a:t>
            </a:r>
            <a:r>
              <a:rPr lang="en-US" sz="2800" spc="-24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dirty="0" smtClean="0">
                <a:solidFill>
                  <a:srgbClr val="404040"/>
                </a:solidFill>
                <a:latin typeface="Trebuchet MS"/>
                <a:cs typeface="Trebuchet MS"/>
              </a:rPr>
              <a:t>runs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8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lengthwise </a:t>
            </a:r>
            <a:r>
              <a:rPr lang="en-US" sz="2800" dirty="0" smtClean="0">
                <a:solidFill>
                  <a:srgbClr val="404040"/>
                </a:solidFill>
                <a:latin typeface="Trebuchet MS"/>
                <a:cs typeface="Trebuchet MS"/>
              </a:rPr>
              <a:t>separating </a:t>
            </a:r>
            <a:r>
              <a:rPr lang="en-US" sz="28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lang="en-US" sz="2800" spc="-13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theca.</a:t>
            </a:r>
            <a:endParaRPr lang="en-US" sz="2800" dirty="0" smtClean="0">
              <a:latin typeface="Trebuchet MS"/>
              <a:cs typeface="Trebuchet MS"/>
            </a:endParaRP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Plan an experiment and prepare a flow chart - CBSE Class 12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381000"/>
            <a:ext cx="82264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he Structure and Functions of Flow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988425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Double fertilization and Development of endosperm (Englis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Double fertilization and Development of endosperm (Englis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26" name="Picture 6" descr="how the process of fertilization takes place in plants draw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03428" y="38481"/>
            <a:ext cx="240665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spc="1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endParaRPr sz="355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1450" y="248284"/>
            <a:ext cx="7559675" cy="2742565"/>
            <a:chOff x="171450" y="248284"/>
            <a:chExt cx="7559675" cy="2742565"/>
          </a:xfrm>
        </p:grpSpPr>
        <p:sp>
          <p:nvSpPr>
            <p:cNvPr id="12" name="object 12"/>
            <p:cNvSpPr/>
            <p:nvPr/>
          </p:nvSpPr>
          <p:spPr>
            <a:xfrm>
              <a:off x="462025" y="248284"/>
              <a:ext cx="1289812" cy="2627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97633" y="248284"/>
              <a:ext cx="2350643" cy="2627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07103" y="321055"/>
              <a:ext cx="60198" cy="2423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89653" y="321563"/>
              <a:ext cx="1023238" cy="2373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95889" y="316610"/>
              <a:ext cx="2035235" cy="2467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1450" y="847725"/>
              <a:ext cx="1533525" cy="21431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28600" y="1705483"/>
            <a:ext cx="1447800" cy="548676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6830" rIns="0" bIns="0" rtlCol="0">
            <a:spAutoFit/>
          </a:bodyPr>
          <a:lstStyle/>
          <a:p>
            <a:pPr marL="273050" marR="5080" indent="-260985">
              <a:lnSpc>
                <a:spcPts val="1260"/>
              </a:lnSpc>
              <a:spcBef>
                <a:spcPts val="290"/>
              </a:spcBef>
            </a:pPr>
            <a:r>
              <a:rPr lang="en-US" spc="-15" dirty="0" smtClean="0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spc="-15" smtClean="0">
                <a:solidFill>
                  <a:srgbClr val="FFFFFF"/>
                </a:solidFill>
                <a:latin typeface="Trebuchet MS"/>
                <a:cs typeface="Trebuchet MS"/>
              </a:rPr>
              <a:t>Pollen </a:t>
            </a:r>
            <a:r>
              <a:rPr smtClean="0">
                <a:solidFill>
                  <a:srgbClr val="FFFFFF"/>
                </a:solidFill>
                <a:latin typeface="Trebuchet MS"/>
                <a:cs typeface="Trebuchet MS"/>
              </a:rPr>
              <a:t>tube</a:t>
            </a:r>
            <a:r>
              <a:rPr spc="-95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mtClean="0">
                <a:solidFill>
                  <a:srgbClr val="FFFFFF"/>
                </a:solidFill>
                <a:latin typeface="Trebuchet MS"/>
                <a:cs typeface="Trebuchet MS"/>
              </a:rPr>
              <a:t>into</a:t>
            </a:r>
            <a:r>
              <a:rPr lang="en-US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5" smtClean="0">
                <a:solidFill>
                  <a:srgbClr val="FFFFFF"/>
                </a:solidFill>
                <a:latin typeface="Trebuchet MS"/>
                <a:cs typeface="Trebuchet MS"/>
              </a:rPr>
              <a:t>synergid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71625" y="857250"/>
            <a:ext cx="7458075" cy="14382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66061" y="1249172"/>
            <a:ext cx="6233160" cy="5676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84785" marR="5080" indent="-172720">
              <a:lnSpc>
                <a:spcPts val="1989"/>
              </a:lnSpc>
              <a:spcBef>
                <a:spcPts val="400"/>
              </a:spcBef>
              <a:buChar char="•"/>
              <a:tabLst>
                <a:tab pos="185420" algn="l"/>
              </a:tabLst>
            </a:pPr>
            <a:r>
              <a:rPr lang="en-US" sz="1900" spc="-10" dirty="0">
                <a:latin typeface="Trebuchet MS"/>
                <a:cs typeface="Trebuchet MS"/>
              </a:rPr>
              <a:t>T</a:t>
            </a:r>
            <a:r>
              <a:rPr sz="1900" spc="-10" smtClean="0">
                <a:latin typeface="Trebuchet MS"/>
                <a:cs typeface="Trebuchet MS"/>
              </a:rPr>
              <a:t>he </a:t>
            </a:r>
            <a:r>
              <a:rPr sz="1900" spc="-5" dirty="0">
                <a:latin typeface="Trebuchet MS"/>
                <a:cs typeface="Trebuchet MS"/>
              </a:rPr>
              <a:t>pollen </a:t>
            </a:r>
            <a:r>
              <a:rPr sz="1900" spc="-10" dirty="0">
                <a:latin typeface="Trebuchet MS"/>
                <a:cs typeface="Trebuchet MS"/>
              </a:rPr>
              <a:t>tube </a:t>
            </a:r>
            <a:r>
              <a:rPr sz="1900" spc="-5" dirty="0">
                <a:latin typeface="Trebuchet MS"/>
                <a:cs typeface="Trebuchet MS"/>
              </a:rPr>
              <a:t>releases </a:t>
            </a:r>
            <a:r>
              <a:rPr sz="1900" spc="-10" dirty="0">
                <a:latin typeface="Trebuchet MS"/>
                <a:cs typeface="Trebuchet MS"/>
              </a:rPr>
              <a:t>the </a:t>
            </a:r>
            <a:r>
              <a:rPr sz="1900" spc="-5" dirty="0">
                <a:latin typeface="Trebuchet MS"/>
                <a:cs typeface="Trebuchet MS"/>
              </a:rPr>
              <a:t>two </a:t>
            </a:r>
            <a:r>
              <a:rPr sz="1900" spc="-10" dirty="0">
                <a:latin typeface="Trebuchet MS"/>
                <a:cs typeface="Trebuchet MS"/>
              </a:rPr>
              <a:t>male </a:t>
            </a:r>
            <a:r>
              <a:rPr sz="1900" spc="-5" dirty="0">
                <a:latin typeface="Trebuchet MS"/>
                <a:cs typeface="Trebuchet MS"/>
              </a:rPr>
              <a:t>gametes </a:t>
            </a:r>
            <a:r>
              <a:rPr sz="1900" spc="-10" dirty="0">
                <a:latin typeface="Trebuchet MS"/>
                <a:cs typeface="Trebuchet MS"/>
              </a:rPr>
              <a:t>into the  cytoplasm </a:t>
            </a:r>
            <a:r>
              <a:rPr sz="1900" spc="-5" dirty="0">
                <a:latin typeface="Trebuchet MS"/>
                <a:cs typeface="Trebuchet MS"/>
              </a:rPr>
              <a:t>of </a:t>
            </a:r>
            <a:r>
              <a:rPr sz="1900" spc="-10" dirty="0">
                <a:latin typeface="Trebuchet MS"/>
                <a:cs typeface="Trebuchet MS"/>
              </a:rPr>
              <a:t>the</a:t>
            </a:r>
            <a:r>
              <a:rPr sz="1900" spc="25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synergid.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1450" y="2647950"/>
            <a:ext cx="1533525" cy="21431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0362" y="3584194"/>
            <a:ext cx="961238" cy="289823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pc="-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nga</a:t>
            </a:r>
            <a:r>
              <a:rPr spc="-5" dirty="0">
                <a:solidFill>
                  <a:srgbClr val="FFFFFF"/>
                </a:solidFill>
                <a:latin typeface="Trebuchet MS"/>
                <a:cs typeface="Trebuchet MS"/>
              </a:rPr>
              <a:t>my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71625" y="2657475"/>
            <a:ext cx="7458075" cy="14287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66061" y="2900933"/>
            <a:ext cx="6655434" cy="86233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84785" marR="426720" indent="-172720">
              <a:lnSpc>
                <a:spcPts val="1989"/>
              </a:lnSpc>
              <a:spcBef>
                <a:spcPts val="400"/>
              </a:spcBef>
              <a:buChar char="•"/>
              <a:tabLst>
                <a:tab pos="185420" algn="l"/>
              </a:tabLst>
            </a:pPr>
            <a:r>
              <a:rPr lang="en-US" sz="1900" spc="-10" dirty="0" smtClean="0">
                <a:latin typeface="Trebuchet MS"/>
                <a:cs typeface="Trebuchet MS"/>
              </a:rPr>
              <a:t>T</a:t>
            </a:r>
            <a:r>
              <a:rPr sz="1900" spc="-10" smtClean="0">
                <a:latin typeface="Trebuchet MS"/>
                <a:cs typeface="Trebuchet MS"/>
              </a:rPr>
              <a:t>he </a:t>
            </a:r>
            <a:r>
              <a:rPr sz="1900" spc="-5" dirty="0">
                <a:latin typeface="Trebuchet MS"/>
                <a:cs typeface="Trebuchet MS"/>
              </a:rPr>
              <a:t>pollen </a:t>
            </a:r>
            <a:r>
              <a:rPr sz="1900" spc="-10" dirty="0">
                <a:latin typeface="Trebuchet MS"/>
                <a:cs typeface="Trebuchet MS"/>
              </a:rPr>
              <a:t>tube </a:t>
            </a:r>
            <a:r>
              <a:rPr sz="1900" spc="-5" dirty="0">
                <a:latin typeface="Trebuchet MS"/>
                <a:cs typeface="Trebuchet MS"/>
              </a:rPr>
              <a:t>releases </a:t>
            </a:r>
            <a:r>
              <a:rPr sz="1900" spc="-10" dirty="0">
                <a:latin typeface="Trebuchet MS"/>
                <a:cs typeface="Trebuchet MS"/>
              </a:rPr>
              <a:t>the </a:t>
            </a:r>
            <a:r>
              <a:rPr sz="1900" spc="-5" dirty="0">
                <a:latin typeface="Trebuchet MS"/>
                <a:cs typeface="Trebuchet MS"/>
              </a:rPr>
              <a:t>two </a:t>
            </a:r>
            <a:r>
              <a:rPr sz="1900" spc="-10" dirty="0">
                <a:latin typeface="Trebuchet MS"/>
                <a:cs typeface="Trebuchet MS"/>
              </a:rPr>
              <a:t>male </a:t>
            </a:r>
            <a:r>
              <a:rPr sz="1900" spc="-5" dirty="0">
                <a:latin typeface="Trebuchet MS"/>
                <a:cs typeface="Trebuchet MS"/>
              </a:rPr>
              <a:t>gametes </a:t>
            </a:r>
            <a:r>
              <a:rPr sz="1900" spc="-10" dirty="0">
                <a:latin typeface="Trebuchet MS"/>
                <a:cs typeface="Trebuchet MS"/>
              </a:rPr>
              <a:t>into the  cytoplasm </a:t>
            </a:r>
            <a:r>
              <a:rPr sz="1900" spc="-5" dirty="0">
                <a:latin typeface="Trebuchet MS"/>
                <a:cs typeface="Trebuchet MS"/>
              </a:rPr>
              <a:t>of </a:t>
            </a:r>
            <a:r>
              <a:rPr sz="1900" spc="-10" dirty="0">
                <a:latin typeface="Trebuchet MS"/>
                <a:cs typeface="Trebuchet MS"/>
              </a:rPr>
              <a:t>the</a:t>
            </a:r>
            <a:r>
              <a:rPr sz="1900" spc="25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synergid.</a:t>
            </a:r>
            <a:endParaRPr sz="1900">
              <a:latin typeface="Trebuchet MS"/>
              <a:cs typeface="Trebuchet MS"/>
            </a:endParaRPr>
          </a:p>
          <a:p>
            <a:pPr marL="184785" indent="-172720">
              <a:lnSpc>
                <a:spcPct val="100000"/>
              </a:lnSpc>
              <a:spcBef>
                <a:spcPts val="25"/>
              </a:spcBef>
              <a:buChar char="•"/>
              <a:tabLst>
                <a:tab pos="185420" algn="l"/>
              </a:tabLst>
            </a:pPr>
            <a:r>
              <a:rPr sz="1900" spc="-5" dirty="0">
                <a:latin typeface="Trebuchet MS"/>
                <a:cs typeface="Trebuchet MS"/>
              </a:rPr>
              <a:t>Diploid Zygote </a:t>
            </a:r>
            <a:r>
              <a:rPr sz="1900" spc="-10" dirty="0">
                <a:latin typeface="Trebuchet MS"/>
                <a:cs typeface="Trebuchet MS"/>
              </a:rPr>
              <a:t>formation </a:t>
            </a:r>
            <a:r>
              <a:rPr sz="1900" spc="-5" dirty="0">
                <a:latin typeface="Trebuchet MS"/>
                <a:cs typeface="Trebuchet MS"/>
              </a:rPr>
              <a:t>- zygote </a:t>
            </a:r>
            <a:r>
              <a:rPr sz="1900" spc="-10" dirty="0">
                <a:latin typeface="Trebuchet MS"/>
                <a:cs typeface="Trebuchet MS"/>
              </a:rPr>
              <a:t>develops into </a:t>
            </a:r>
            <a:r>
              <a:rPr sz="1900" spc="-5" dirty="0">
                <a:latin typeface="Trebuchet MS"/>
                <a:cs typeface="Trebuchet MS"/>
              </a:rPr>
              <a:t>an</a:t>
            </a:r>
            <a:r>
              <a:rPr sz="1900" spc="14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embryo.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1450" y="4448175"/>
            <a:ext cx="1562100" cy="2143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04800" y="5154929"/>
            <a:ext cx="1447800" cy="94057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Triple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fusion</a:t>
            </a:r>
            <a:endParaRPr sz="2000">
              <a:latin typeface="Trebuchet MS"/>
              <a:cs typeface="Trebuchet MS"/>
            </a:endParaRPr>
          </a:p>
          <a:p>
            <a:pPr marL="12065" marR="5080" algn="ctr">
              <a:lnSpc>
                <a:spcPts val="1260"/>
              </a:lnSpc>
              <a:spcBef>
                <a:spcPts val="490"/>
              </a:spcBef>
            </a:pPr>
            <a:r>
              <a:rPr sz="2000">
                <a:solidFill>
                  <a:srgbClr val="FFFFFF"/>
                </a:solidFill>
                <a:latin typeface="Trebuchet MS"/>
                <a:cs typeface="Trebuchet MS"/>
              </a:rPr>
              <a:t>3 </a:t>
            </a:r>
            <a:r>
              <a:rPr sz="2000" spc="-5" smtClean="0">
                <a:solidFill>
                  <a:srgbClr val="FFFFFF"/>
                </a:solidFill>
                <a:latin typeface="Trebuchet MS"/>
                <a:cs typeface="Trebuchet MS"/>
              </a:rPr>
              <a:t>haploi</a:t>
            </a:r>
            <a:r>
              <a:rPr lang="en-US" sz="2000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-5" smtClean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000" spc="-85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nucleus  fuse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71625" y="4457700"/>
            <a:ext cx="7543800" cy="14287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832610" y="4573904"/>
            <a:ext cx="7082790" cy="11137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84785" marR="5080" indent="-172720">
              <a:lnSpc>
                <a:spcPct val="87200"/>
              </a:lnSpc>
              <a:spcBef>
                <a:spcPts val="385"/>
              </a:spcBef>
              <a:buChar char="•"/>
              <a:tabLst>
                <a:tab pos="185420" algn="l"/>
                <a:tab pos="742315" algn="l"/>
              </a:tabLst>
            </a:pPr>
            <a:r>
              <a:rPr lang="en-US" sz="1900" spc="-5" dirty="0">
                <a:latin typeface="Trebuchet MS"/>
                <a:cs typeface="Trebuchet MS"/>
              </a:rPr>
              <a:t>O</a:t>
            </a:r>
            <a:r>
              <a:rPr sz="1900" spc="-5" smtClean="0">
                <a:latin typeface="Trebuchet MS"/>
                <a:cs typeface="Trebuchet MS"/>
              </a:rPr>
              <a:t>ther </a:t>
            </a:r>
            <a:r>
              <a:rPr sz="1900" spc="-5" dirty="0">
                <a:latin typeface="Trebuchet MS"/>
                <a:cs typeface="Trebuchet MS"/>
              </a:rPr>
              <a:t>male gamete </a:t>
            </a:r>
            <a:r>
              <a:rPr sz="1900" spc="-10" dirty="0">
                <a:latin typeface="Trebuchet MS"/>
                <a:cs typeface="Trebuchet MS"/>
              </a:rPr>
              <a:t>moves </a:t>
            </a:r>
            <a:r>
              <a:rPr sz="1900" spc="-5" dirty="0">
                <a:latin typeface="Trebuchet MS"/>
                <a:cs typeface="Trebuchet MS"/>
              </a:rPr>
              <a:t>towards </a:t>
            </a:r>
            <a:r>
              <a:rPr sz="1900" spc="-10" dirty="0">
                <a:latin typeface="Trebuchet MS"/>
                <a:cs typeface="Trebuchet MS"/>
              </a:rPr>
              <a:t>the </a:t>
            </a:r>
            <a:r>
              <a:rPr sz="1900" spc="-5" dirty="0">
                <a:latin typeface="Trebuchet MS"/>
                <a:cs typeface="Trebuchet MS"/>
              </a:rPr>
              <a:t>two polar </a:t>
            </a:r>
            <a:r>
              <a:rPr sz="1900" spc="-10" dirty="0">
                <a:latin typeface="Trebuchet MS"/>
                <a:cs typeface="Trebuchet MS"/>
              </a:rPr>
              <a:t>nuclei located  </a:t>
            </a:r>
            <a:r>
              <a:rPr sz="1900" spc="-5" dirty="0">
                <a:latin typeface="Trebuchet MS"/>
                <a:cs typeface="Trebuchet MS"/>
              </a:rPr>
              <a:t>in </a:t>
            </a:r>
            <a:r>
              <a:rPr sz="1900" spc="-10" dirty="0">
                <a:latin typeface="Trebuchet MS"/>
                <a:cs typeface="Trebuchet MS"/>
              </a:rPr>
              <a:t>the central cell and </a:t>
            </a:r>
            <a:r>
              <a:rPr sz="1900" spc="-5" dirty="0">
                <a:latin typeface="Trebuchet MS"/>
                <a:cs typeface="Trebuchet MS"/>
              </a:rPr>
              <a:t>fuses with them </a:t>
            </a:r>
            <a:r>
              <a:rPr sz="1900" dirty="0">
                <a:latin typeface="Trebuchet MS"/>
                <a:cs typeface="Trebuchet MS"/>
              </a:rPr>
              <a:t>to </a:t>
            </a:r>
            <a:r>
              <a:rPr sz="1900" spc="-10" dirty="0">
                <a:latin typeface="Trebuchet MS"/>
                <a:cs typeface="Trebuchet MS"/>
              </a:rPr>
              <a:t>produce </a:t>
            </a:r>
            <a:r>
              <a:rPr sz="1900" spc="-5" dirty="0">
                <a:latin typeface="Trebuchet MS"/>
                <a:cs typeface="Trebuchet MS"/>
              </a:rPr>
              <a:t>a </a:t>
            </a:r>
            <a:r>
              <a:rPr sz="1900" spc="-10" dirty="0">
                <a:latin typeface="Trebuchet MS"/>
                <a:cs typeface="Trebuchet MS"/>
              </a:rPr>
              <a:t>triploid  </a:t>
            </a:r>
            <a:r>
              <a:rPr sz="1900" spc="-5" dirty="0">
                <a:latin typeface="Trebuchet MS"/>
                <a:cs typeface="Trebuchet MS"/>
              </a:rPr>
              <a:t>PEN	This </a:t>
            </a:r>
            <a:r>
              <a:rPr sz="1900" spc="-10" dirty="0">
                <a:latin typeface="Trebuchet MS"/>
                <a:cs typeface="Trebuchet MS"/>
              </a:rPr>
              <a:t>central </a:t>
            </a:r>
            <a:r>
              <a:rPr sz="1900" spc="-5" dirty="0">
                <a:latin typeface="Trebuchet MS"/>
                <a:cs typeface="Trebuchet MS"/>
              </a:rPr>
              <a:t>cell</a:t>
            </a:r>
            <a:r>
              <a:rPr sz="1900" spc="20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forms</a:t>
            </a:r>
            <a:endParaRPr sz="1900">
              <a:latin typeface="Trebuchet MS"/>
              <a:cs typeface="Trebuchet MS"/>
            </a:endParaRPr>
          </a:p>
          <a:p>
            <a:pPr marL="184785" indent="-172720">
              <a:lnSpc>
                <a:spcPct val="100000"/>
              </a:lnSpc>
              <a:spcBef>
                <a:spcPts val="35"/>
              </a:spcBef>
              <a:buChar char="•"/>
              <a:tabLst>
                <a:tab pos="185420" algn="l"/>
              </a:tabLst>
            </a:pPr>
            <a:r>
              <a:rPr lang="en-US" sz="1900" spc="-10" dirty="0">
                <a:latin typeface="Trebuchet MS"/>
                <a:cs typeface="Trebuchet MS"/>
              </a:rPr>
              <a:t>P</a:t>
            </a:r>
            <a:r>
              <a:rPr sz="1900" spc="-10" smtClean="0">
                <a:latin typeface="Trebuchet MS"/>
                <a:cs typeface="Trebuchet MS"/>
              </a:rPr>
              <a:t>rimary </a:t>
            </a:r>
            <a:r>
              <a:rPr sz="1900" spc="-10" dirty="0">
                <a:latin typeface="Trebuchet MS"/>
                <a:cs typeface="Trebuchet MS"/>
              </a:rPr>
              <a:t>endosperm cell </a:t>
            </a:r>
            <a:r>
              <a:rPr sz="1900" spc="-5" dirty="0">
                <a:latin typeface="Trebuchet MS"/>
                <a:cs typeface="Trebuchet MS"/>
              </a:rPr>
              <a:t>(PEC) and </a:t>
            </a:r>
            <a:r>
              <a:rPr sz="1900" spc="-10" dirty="0">
                <a:latin typeface="Trebuchet MS"/>
                <a:cs typeface="Trebuchet MS"/>
              </a:rPr>
              <a:t>develops into the</a:t>
            </a:r>
            <a:r>
              <a:rPr sz="1900" spc="15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endosperm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53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What is double fertilization? Describe the process toppr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8988425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21529" y="6247282"/>
            <a:ext cx="205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Trebuchet MS"/>
                <a:cs typeface="Trebuchet MS"/>
              </a:rPr>
              <a:t>31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66800" y="295275"/>
            <a:ext cx="353695" cy="923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5900" spc="-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21334" y="437261"/>
            <a:ext cx="6442709" cy="441705"/>
            <a:chOff x="2410334" y="437261"/>
            <a:chExt cx="6442709" cy="441705"/>
          </a:xfrm>
        </p:grpSpPr>
        <p:sp>
          <p:nvSpPr>
            <p:cNvPr id="11" name="object 11"/>
            <p:cNvSpPr/>
            <p:nvPr/>
          </p:nvSpPr>
          <p:spPr>
            <a:xfrm>
              <a:off x="2410334" y="452882"/>
              <a:ext cx="1069466" cy="4260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54400" y="670640"/>
              <a:ext cx="150774" cy="669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48202" y="437261"/>
              <a:ext cx="5204841" cy="4417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92022" y="1512888"/>
            <a:ext cx="8247177" cy="4202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23495" rIns="0" bIns="0" rtlCol="0">
            <a:spAutoFit/>
          </a:bodyPr>
          <a:lstStyle/>
          <a:p>
            <a:pPr marL="194945" indent="-182880" algn="just">
              <a:lnSpc>
                <a:spcPct val="97600"/>
              </a:lnSpc>
              <a:spcBef>
                <a:spcPts val="185"/>
              </a:spcBef>
            </a:pPr>
            <a:r>
              <a:rPr sz="2850" spc="10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200" spc="10" dirty="0">
                <a:solidFill>
                  <a:srgbClr val="FF0000"/>
                </a:solidFill>
                <a:latin typeface="Trebuchet MS"/>
                <a:cs typeface="Trebuchet MS"/>
              </a:rPr>
              <a:t>After </a:t>
            </a:r>
            <a:r>
              <a:rPr sz="2200" spc="-10" dirty="0">
                <a:solidFill>
                  <a:srgbClr val="FF0000"/>
                </a:solidFill>
                <a:latin typeface="Trebuchet MS"/>
                <a:cs typeface="Trebuchet MS"/>
              </a:rPr>
              <a:t>double </a:t>
            </a:r>
            <a:r>
              <a:rPr sz="2200" spc="-5" dirty="0">
                <a:solidFill>
                  <a:srgbClr val="FF0000"/>
                </a:solidFill>
                <a:latin typeface="Trebuchet MS"/>
                <a:cs typeface="Trebuchet MS"/>
              </a:rPr>
              <a:t>fertilization events of </a:t>
            </a:r>
            <a:r>
              <a:rPr sz="2200" spc="-10" dirty="0">
                <a:solidFill>
                  <a:srgbClr val="FF0000"/>
                </a:solidFill>
                <a:latin typeface="Trebuchet MS"/>
                <a:cs typeface="Trebuchet MS"/>
              </a:rPr>
              <a:t>endosperm and embryo  </a:t>
            </a:r>
            <a:r>
              <a:rPr sz="2200" spc="-5" dirty="0">
                <a:solidFill>
                  <a:srgbClr val="FF0000"/>
                </a:solidFill>
                <a:latin typeface="Trebuchet MS"/>
                <a:cs typeface="Trebuchet MS"/>
              </a:rPr>
              <a:t>development, </a:t>
            </a:r>
            <a:r>
              <a:rPr sz="2200" spc="-10" dirty="0">
                <a:solidFill>
                  <a:srgbClr val="FF0000"/>
                </a:solidFill>
                <a:latin typeface="Trebuchet MS"/>
                <a:cs typeface="Trebuchet MS"/>
              </a:rPr>
              <a:t>maturation </a:t>
            </a:r>
            <a:r>
              <a:rPr sz="2200" spc="-5" dirty="0">
                <a:solidFill>
                  <a:srgbClr val="FF0000"/>
                </a:solidFill>
                <a:latin typeface="Trebuchet MS"/>
                <a:cs typeface="Trebuchet MS"/>
              </a:rPr>
              <a:t>of ovule(s) into seed(s) and ovary  </a:t>
            </a:r>
            <a:r>
              <a:rPr sz="2200" spc="-10" dirty="0">
                <a:solidFill>
                  <a:srgbClr val="FF0000"/>
                </a:solidFill>
                <a:latin typeface="Trebuchet MS"/>
                <a:cs typeface="Trebuchet MS"/>
              </a:rPr>
              <a:t>into </a:t>
            </a:r>
            <a:r>
              <a:rPr sz="2200" spc="-5" dirty="0">
                <a:solidFill>
                  <a:srgbClr val="FF0000"/>
                </a:solidFill>
                <a:latin typeface="Trebuchet MS"/>
                <a:cs typeface="Trebuchet MS"/>
              </a:rPr>
              <a:t>fruit, </a:t>
            </a:r>
            <a:r>
              <a:rPr sz="2200" spc="-10" dirty="0">
                <a:solidFill>
                  <a:srgbClr val="FF0000"/>
                </a:solidFill>
                <a:latin typeface="Trebuchet MS"/>
                <a:cs typeface="Trebuchet MS"/>
              </a:rPr>
              <a:t>are </a:t>
            </a:r>
            <a:r>
              <a:rPr sz="2200" spc="-5" dirty="0">
                <a:solidFill>
                  <a:srgbClr val="FF0000"/>
                </a:solidFill>
                <a:latin typeface="Trebuchet MS"/>
                <a:cs typeface="Trebuchet MS"/>
              </a:rPr>
              <a:t>collectively termed </a:t>
            </a:r>
            <a:r>
              <a:rPr sz="2200" b="1" spc="-5" dirty="0">
                <a:solidFill>
                  <a:srgbClr val="FF0000"/>
                </a:solidFill>
                <a:latin typeface="Trebuchet MS"/>
                <a:cs typeface="Trebuchet MS"/>
              </a:rPr>
              <a:t>post-fertilisation</a:t>
            </a:r>
            <a:r>
              <a:rPr sz="2200" b="1" spc="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rebuchet MS"/>
                <a:cs typeface="Trebuchet MS"/>
              </a:rPr>
              <a:t>events.</a:t>
            </a:r>
            <a:endParaRPr sz="220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02260" indent="-289560">
              <a:lnSpc>
                <a:spcPct val="100000"/>
              </a:lnSpc>
              <a:spcBef>
                <a:spcPts val="180"/>
              </a:spcBef>
              <a:buClr>
                <a:srgbClr val="D67B00"/>
              </a:buClr>
              <a:buSzPct val="125000"/>
              <a:buFont typeface="Wingdings"/>
              <a:buChar char=""/>
              <a:tabLst>
                <a:tab pos="302260" algn="l"/>
              </a:tabLst>
            </a:pP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Endosperm</a:t>
            </a:r>
            <a:r>
              <a:rPr sz="22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development</a:t>
            </a:r>
            <a:endParaRPr sz="2200">
              <a:latin typeface="Trebuchet MS"/>
              <a:cs typeface="Trebuchet MS"/>
            </a:endParaRPr>
          </a:p>
          <a:p>
            <a:pPr marL="302260" indent="-289560">
              <a:lnSpc>
                <a:spcPct val="100000"/>
              </a:lnSpc>
              <a:spcBef>
                <a:spcPts val="50"/>
              </a:spcBef>
              <a:buClr>
                <a:srgbClr val="D67B00"/>
              </a:buClr>
              <a:buSzPct val="125000"/>
              <a:buFont typeface="Wingdings"/>
              <a:buChar char=""/>
              <a:tabLst>
                <a:tab pos="302260" algn="l"/>
              </a:tabLst>
            </a:pP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Embryogeny</a:t>
            </a:r>
            <a:endParaRPr sz="2200">
              <a:latin typeface="Trebuchet MS"/>
              <a:cs typeface="Trebuchet MS"/>
            </a:endParaRPr>
          </a:p>
          <a:p>
            <a:pPr marL="302260" indent="-289560">
              <a:lnSpc>
                <a:spcPct val="100000"/>
              </a:lnSpc>
              <a:spcBef>
                <a:spcPts val="50"/>
              </a:spcBef>
              <a:buClr>
                <a:srgbClr val="D67B00"/>
              </a:buClr>
              <a:buSzPct val="125000"/>
              <a:buFont typeface="Wingdings"/>
              <a:buChar char=""/>
              <a:tabLst>
                <a:tab pos="302260" algn="l"/>
              </a:tabLst>
            </a:pP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Seed</a:t>
            </a:r>
            <a:r>
              <a:rPr sz="22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formation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Trebuchet MS"/>
              <a:cs typeface="Trebuchet MS"/>
            </a:endParaRPr>
          </a:p>
          <a:p>
            <a:pPr marL="194945" marR="95885" indent="-182880" algn="just">
              <a:lnSpc>
                <a:spcPct val="95300"/>
              </a:lnSpc>
              <a:spcBef>
                <a:spcPts val="5"/>
              </a:spcBef>
            </a:pPr>
            <a:r>
              <a:rPr sz="2850" spc="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200" b="1" spc="5" dirty="0">
                <a:solidFill>
                  <a:schemeClr val="accent1"/>
                </a:solidFill>
                <a:latin typeface="Trebuchet MS"/>
                <a:cs typeface="Trebuchet MS"/>
              </a:rPr>
              <a:t>Endosperm </a:t>
            </a:r>
            <a:r>
              <a:rPr sz="2200" b="1" spc="-5" dirty="0">
                <a:solidFill>
                  <a:schemeClr val="accent1"/>
                </a:solidFill>
                <a:latin typeface="Trebuchet MS"/>
                <a:cs typeface="Trebuchet MS"/>
              </a:rPr>
              <a:t>development : </a:t>
            </a:r>
            <a:r>
              <a:rPr sz="2200" spc="-20" dirty="0">
                <a:solidFill>
                  <a:schemeClr val="accent1"/>
                </a:solidFill>
                <a:latin typeface="Trebuchet MS"/>
                <a:cs typeface="Trebuchet MS"/>
              </a:rPr>
              <a:t>Primary </a:t>
            </a:r>
            <a:r>
              <a:rPr sz="2200" spc="-5" dirty="0">
                <a:solidFill>
                  <a:schemeClr val="accent1"/>
                </a:solidFill>
                <a:latin typeface="Trebuchet MS"/>
                <a:cs typeface="Trebuchet MS"/>
              </a:rPr>
              <a:t>Endosperm </a:t>
            </a:r>
            <a:r>
              <a:rPr sz="2200" spc="-10" dirty="0">
                <a:solidFill>
                  <a:schemeClr val="accent1"/>
                </a:solidFill>
                <a:latin typeface="Trebuchet MS"/>
                <a:cs typeface="Trebuchet MS"/>
              </a:rPr>
              <a:t>Cell </a:t>
            </a:r>
            <a:r>
              <a:rPr sz="2200" spc="-40" dirty="0">
                <a:solidFill>
                  <a:schemeClr val="accent1"/>
                </a:solidFill>
                <a:latin typeface="Trebuchet MS"/>
                <a:cs typeface="Trebuchet MS"/>
              </a:rPr>
              <a:t>(Triple  </a:t>
            </a:r>
            <a:r>
              <a:rPr sz="2200" spc="-5" dirty="0">
                <a:solidFill>
                  <a:schemeClr val="accent1"/>
                </a:solidFill>
                <a:latin typeface="Trebuchet MS"/>
                <a:cs typeface="Trebuchet MS"/>
              </a:rPr>
              <a:t>fusion) – Endosperm</a:t>
            </a:r>
            <a:r>
              <a:rPr sz="2200" spc="-15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chemeClr val="accent1"/>
                </a:solidFill>
                <a:latin typeface="Trebuchet MS"/>
                <a:cs typeface="Trebuchet MS"/>
              </a:rPr>
              <a:t>(3n)</a:t>
            </a:r>
            <a:endParaRPr sz="2200">
              <a:solidFill>
                <a:schemeClr val="accent1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ts val="3354"/>
              </a:lnSpc>
              <a:spcBef>
                <a:spcPts val="180"/>
              </a:spcBef>
            </a:pPr>
            <a:r>
              <a:rPr sz="2850" spc="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00B0F0"/>
                </a:solidFill>
                <a:latin typeface="Trebuchet MS"/>
                <a:cs typeface="Trebuchet MS"/>
              </a:rPr>
              <a:t>Endosperm </a:t>
            </a:r>
            <a:r>
              <a:rPr sz="2200" spc="-5" dirty="0">
                <a:solidFill>
                  <a:srgbClr val="00B0F0"/>
                </a:solidFill>
                <a:latin typeface="Trebuchet MS"/>
                <a:cs typeface="Trebuchet MS"/>
              </a:rPr>
              <a:t>– cells filled with reserved food </a:t>
            </a:r>
            <a:r>
              <a:rPr sz="2200" spc="-10" dirty="0">
                <a:solidFill>
                  <a:srgbClr val="00B0F0"/>
                </a:solidFill>
                <a:latin typeface="Trebuchet MS"/>
                <a:cs typeface="Trebuchet MS"/>
              </a:rPr>
              <a:t>material</a:t>
            </a:r>
            <a:r>
              <a:rPr sz="2200" spc="30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00B0F0"/>
                </a:solidFill>
                <a:latin typeface="Trebuchet MS"/>
                <a:cs typeface="Trebuchet MS"/>
              </a:rPr>
              <a:t>-main</a:t>
            </a:r>
            <a:endParaRPr sz="2200">
              <a:solidFill>
                <a:srgbClr val="00B0F0"/>
              </a:solidFill>
              <a:latin typeface="Trebuchet MS"/>
              <a:cs typeface="Trebuchet MS"/>
            </a:endParaRPr>
          </a:p>
          <a:p>
            <a:pPr marL="194945">
              <a:lnSpc>
                <a:spcPts val="2575"/>
              </a:lnSpc>
            </a:pPr>
            <a:r>
              <a:rPr sz="2200" spc="-5" dirty="0">
                <a:solidFill>
                  <a:srgbClr val="00B0F0"/>
                </a:solidFill>
                <a:latin typeface="Trebuchet MS"/>
                <a:cs typeface="Trebuchet MS"/>
              </a:rPr>
              <a:t>source of nutrition for </a:t>
            </a:r>
            <a:r>
              <a:rPr sz="2200" spc="-10">
                <a:solidFill>
                  <a:srgbClr val="00B0F0"/>
                </a:solidFill>
                <a:latin typeface="Trebuchet MS"/>
                <a:cs typeface="Trebuchet MS"/>
              </a:rPr>
              <a:t>the</a:t>
            </a:r>
            <a:r>
              <a:rPr sz="2200" spc="-3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sz="2200" spc="-10" smtClean="0">
                <a:solidFill>
                  <a:srgbClr val="00B0F0"/>
                </a:solidFill>
                <a:latin typeface="Trebuchet MS"/>
                <a:cs typeface="Trebuchet MS"/>
              </a:rPr>
              <a:t>embryo</a:t>
            </a:r>
            <a:r>
              <a:rPr lang="en-US" sz="2200" spc="-10" dirty="0" smtClean="0">
                <a:solidFill>
                  <a:srgbClr val="00B0F0"/>
                </a:solidFill>
                <a:latin typeface="Trebuchet MS"/>
                <a:cs typeface="Trebuchet MS"/>
              </a:rPr>
              <a:t>.</a:t>
            </a:r>
            <a:endParaRPr sz="2200">
              <a:solidFill>
                <a:srgbClr val="00B0F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28520" y="40081"/>
            <a:ext cx="353695" cy="923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5900" spc="-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03298" y="365252"/>
            <a:ext cx="5604510" cy="5510530"/>
            <a:chOff x="2003298" y="365252"/>
            <a:chExt cx="5604510" cy="5510530"/>
          </a:xfrm>
        </p:grpSpPr>
        <p:sp>
          <p:nvSpPr>
            <p:cNvPr id="8" name="object 8"/>
            <p:cNvSpPr/>
            <p:nvPr/>
          </p:nvSpPr>
          <p:spPr>
            <a:xfrm>
              <a:off x="2003298" y="365252"/>
              <a:ext cx="4207637" cy="4431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03800" y="1557337"/>
              <a:ext cx="2603500" cy="431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92876" y="4640580"/>
              <a:ext cx="157861" cy="2132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92876" y="5118735"/>
              <a:ext cx="118745" cy="318770"/>
            </a:xfrm>
            <a:custGeom>
              <a:avLst/>
              <a:gdLst/>
              <a:ahLst/>
              <a:cxnLst/>
              <a:rect l="l" t="t" r="r" b="b"/>
              <a:pathLst>
                <a:path w="118745" h="318770">
                  <a:moveTo>
                    <a:pt x="0" y="159384"/>
                  </a:moveTo>
                  <a:lnTo>
                    <a:pt x="4659" y="97351"/>
                  </a:lnTo>
                  <a:lnTo>
                    <a:pt x="17367" y="46688"/>
                  </a:lnTo>
                  <a:lnTo>
                    <a:pt x="36218" y="12527"/>
                  </a:lnTo>
                  <a:lnTo>
                    <a:pt x="59309" y="0"/>
                  </a:lnTo>
                  <a:lnTo>
                    <a:pt x="82399" y="12527"/>
                  </a:lnTo>
                  <a:lnTo>
                    <a:pt x="101250" y="46688"/>
                  </a:lnTo>
                  <a:lnTo>
                    <a:pt x="113958" y="97351"/>
                  </a:lnTo>
                  <a:lnTo>
                    <a:pt x="118618" y="159384"/>
                  </a:lnTo>
                  <a:lnTo>
                    <a:pt x="113958" y="221418"/>
                  </a:lnTo>
                  <a:lnTo>
                    <a:pt x="101250" y="272081"/>
                  </a:lnTo>
                  <a:lnTo>
                    <a:pt x="82399" y="306242"/>
                  </a:lnTo>
                  <a:lnTo>
                    <a:pt x="59309" y="318769"/>
                  </a:lnTo>
                  <a:lnTo>
                    <a:pt x="36218" y="306242"/>
                  </a:lnTo>
                  <a:lnTo>
                    <a:pt x="17367" y="272081"/>
                  </a:lnTo>
                  <a:lnTo>
                    <a:pt x="4659" y="221418"/>
                  </a:lnTo>
                  <a:lnTo>
                    <a:pt x="0" y="15938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32119" y="5225415"/>
              <a:ext cx="39370" cy="106680"/>
            </a:xfrm>
            <a:custGeom>
              <a:avLst/>
              <a:gdLst/>
              <a:ahLst/>
              <a:cxnLst/>
              <a:rect l="l" t="t" r="r" b="b"/>
              <a:pathLst>
                <a:path w="39370" h="106679">
                  <a:moveTo>
                    <a:pt x="19684" y="0"/>
                  </a:moveTo>
                  <a:lnTo>
                    <a:pt x="12001" y="4171"/>
                  </a:lnTo>
                  <a:lnTo>
                    <a:pt x="5746" y="15557"/>
                  </a:lnTo>
                  <a:lnTo>
                    <a:pt x="1539" y="32468"/>
                  </a:lnTo>
                  <a:lnTo>
                    <a:pt x="0" y="53213"/>
                  </a:lnTo>
                  <a:lnTo>
                    <a:pt x="1539" y="73977"/>
                  </a:lnTo>
                  <a:lnTo>
                    <a:pt x="5746" y="90932"/>
                  </a:lnTo>
                  <a:lnTo>
                    <a:pt x="12001" y="102362"/>
                  </a:lnTo>
                  <a:lnTo>
                    <a:pt x="19684" y="106553"/>
                  </a:lnTo>
                  <a:lnTo>
                    <a:pt x="27295" y="102362"/>
                  </a:lnTo>
                  <a:lnTo>
                    <a:pt x="33512" y="90932"/>
                  </a:lnTo>
                  <a:lnTo>
                    <a:pt x="37705" y="73977"/>
                  </a:lnTo>
                  <a:lnTo>
                    <a:pt x="39242" y="53213"/>
                  </a:lnTo>
                  <a:lnTo>
                    <a:pt x="37705" y="32468"/>
                  </a:lnTo>
                  <a:lnTo>
                    <a:pt x="33512" y="15557"/>
                  </a:lnTo>
                  <a:lnTo>
                    <a:pt x="27295" y="4171"/>
                  </a:lnTo>
                  <a:lnTo>
                    <a:pt x="1968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4359" y="1622806"/>
            <a:ext cx="3673475" cy="3432810"/>
          </a:xfrm>
          <a:prstGeom prst="rect">
            <a:avLst/>
          </a:prstGeom>
          <a:solidFill>
            <a:schemeClr val="accent5"/>
          </a:solidFill>
        </p:spPr>
        <p:txBody>
          <a:bodyPr vert="horz" wrap="square" lIns="0" tIns="13335" rIns="0" bIns="0" rtlCol="0">
            <a:spAutoFit/>
          </a:bodyPr>
          <a:lstStyle/>
          <a:p>
            <a:pPr marL="182880" indent="-182880">
              <a:lnSpc>
                <a:spcPct val="100000"/>
              </a:lnSpc>
              <a:spcBef>
                <a:spcPts val="105"/>
              </a:spcBef>
              <a:buSzPct val="96153"/>
              <a:buChar char="•"/>
              <a:tabLst>
                <a:tab pos="182880" algn="l"/>
              </a:tabLst>
            </a:pP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600" spc="-5" dirty="0">
                <a:solidFill>
                  <a:srgbClr val="404040"/>
                </a:solidFill>
                <a:latin typeface="Trebuchet MS"/>
                <a:cs typeface="Trebuchet MS"/>
              </a:rPr>
              <a:t>endosperm</a:t>
            </a:r>
            <a:r>
              <a:rPr sz="26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rebuchet MS"/>
                <a:cs typeface="Trebuchet MS"/>
              </a:rPr>
              <a:t>nucleus  (3N) divides repeatedly  to form the endosperm  in endospermic seeds. 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This </a:t>
            </a:r>
            <a:r>
              <a:rPr sz="2600" spc="-5" dirty="0">
                <a:solidFill>
                  <a:srgbClr val="404040"/>
                </a:solidFill>
                <a:latin typeface="Trebuchet MS"/>
                <a:cs typeface="Trebuchet MS"/>
              </a:rPr>
              <a:t>endosperm acts as 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2600" spc="-5" dirty="0">
                <a:solidFill>
                  <a:srgbClr val="404040"/>
                </a:solidFill>
                <a:latin typeface="Trebuchet MS"/>
                <a:cs typeface="Trebuchet MS"/>
              </a:rPr>
              <a:t>food store for the  developing</a:t>
            </a:r>
            <a:r>
              <a:rPr sz="2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seed</a:t>
            </a:r>
            <a:endParaRPr sz="2600">
              <a:latin typeface="Trebuchet MS"/>
              <a:cs typeface="Trebuchet MS"/>
            </a:endParaRPr>
          </a:p>
          <a:p>
            <a:pPr marL="182880" indent="-182880">
              <a:lnSpc>
                <a:spcPct val="100000"/>
              </a:lnSpc>
              <a:spcBef>
                <a:spcPts val="1860"/>
              </a:spcBef>
              <a:buSzPct val="96153"/>
              <a:buChar char="•"/>
              <a:tabLst>
                <a:tab pos="182880" algn="l"/>
              </a:tabLst>
            </a:pPr>
            <a:r>
              <a:rPr sz="2600" spc="-5" dirty="0">
                <a:solidFill>
                  <a:srgbClr val="404040"/>
                </a:solidFill>
                <a:latin typeface="Trebuchet MS"/>
                <a:cs typeface="Trebuchet MS"/>
              </a:rPr>
              <a:t>e.g.</a:t>
            </a:r>
            <a:r>
              <a:rPr sz="26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rebuchet MS"/>
                <a:cs typeface="Trebuchet MS"/>
              </a:rPr>
              <a:t>maize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41209" y="3764660"/>
            <a:ext cx="12579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3N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endosperm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nucleus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02856" y="5360009"/>
            <a:ext cx="1127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2N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Zygote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71362" y="4084827"/>
            <a:ext cx="1005205" cy="1395095"/>
          </a:xfrm>
          <a:custGeom>
            <a:avLst/>
            <a:gdLst/>
            <a:ahLst/>
            <a:cxnLst/>
            <a:rect l="l" t="t" r="r" b="b"/>
            <a:pathLst>
              <a:path w="1005204" h="1395095">
                <a:moveTo>
                  <a:pt x="990600" y="1324102"/>
                </a:moveTo>
                <a:lnTo>
                  <a:pt x="172707" y="1280541"/>
                </a:lnTo>
                <a:lnTo>
                  <a:pt x="172796" y="1279017"/>
                </a:lnTo>
                <a:lnTo>
                  <a:pt x="175768" y="1223391"/>
                </a:lnTo>
                <a:lnTo>
                  <a:pt x="0" y="1299845"/>
                </a:lnTo>
                <a:lnTo>
                  <a:pt x="166624" y="1394587"/>
                </a:lnTo>
                <a:lnTo>
                  <a:pt x="169659" y="1337564"/>
                </a:lnTo>
                <a:lnTo>
                  <a:pt x="987552" y="1381125"/>
                </a:lnTo>
                <a:lnTo>
                  <a:pt x="990600" y="1324102"/>
                </a:lnTo>
                <a:close/>
              </a:path>
              <a:path w="1005204" h="1395095">
                <a:moveTo>
                  <a:pt x="1005078" y="47371"/>
                </a:moveTo>
                <a:lnTo>
                  <a:pt x="973074" y="0"/>
                </a:lnTo>
                <a:lnTo>
                  <a:pt x="166420" y="542988"/>
                </a:lnTo>
                <a:lnTo>
                  <a:pt x="134493" y="495554"/>
                </a:lnTo>
                <a:lnTo>
                  <a:pt x="40132" y="662432"/>
                </a:lnTo>
                <a:lnTo>
                  <a:pt x="230251" y="637794"/>
                </a:lnTo>
                <a:lnTo>
                  <a:pt x="209042" y="606298"/>
                </a:lnTo>
                <a:lnTo>
                  <a:pt x="198310" y="590359"/>
                </a:lnTo>
                <a:lnTo>
                  <a:pt x="1005078" y="473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24078" y="127253"/>
            <a:ext cx="210185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spc="10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endParaRPr sz="305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7650" y="302259"/>
            <a:ext cx="8223504" cy="5431791"/>
            <a:chOff x="247650" y="302259"/>
            <a:chExt cx="8223504" cy="5431791"/>
          </a:xfrm>
        </p:grpSpPr>
        <p:sp>
          <p:nvSpPr>
            <p:cNvPr id="9" name="object 9"/>
            <p:cNvSpPr/>
            <p:nvPr/>
          </p:nvSpPr>
          <p:spPr>
            <a:xfrm>
              <a:off x="779144" y="302259"/>
              <a:ext cx="1536319" cy="2903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r>
                <a:rPr lang="en-US" dirty="0" smtClean="0"/>
                <a:t>-</a:t>
              </a:r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47925" y="302259"/>
              <a:ext cx="6023229" cy="2903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2500" y="771525"/>
              <a:ext cx="7248525" cy="16478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7650" y="800100"/>
              <a:ext cx="1647825" cy="16668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2025" y="2409824"/>
              <a:ext cx="7077075" cy="17716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7650" y="2457449"/>
              <a:ext cx="1647825" cy="16668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52525" y="4067175"/>
              <a:ext cx="7077075" cy="16668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7650" y="3895725"/>
              <a:ext cx="1647825" cy="16764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8540" y="794384"/>
            <a:ext cx="6896100" cy="533590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443990">
              <a:lnSpc>
                <a:spcPct val="100000"/>
              </a:lnSpc>
              <a:spcBef>
                <a:spcPts val="55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Nuclear</a:t>
            </a:r>
            <a:endParaRPr sz="1800">
              <a:latin typeface="Trebuchet MS"/>
              <a:cs typeface="Trebuchet MS"/>
            </a:endParaRPr>
          </a:p>
          <a:p>
            <a:pPr marL="1616075" marR="73660" indent="-172720" algn="just">
              <a:lnSpc>
                <a:spcPts val="1880"/>
              </a:lnSpc>
              <a:spcBef>
                <a:spcPts val="750"/>
              </a:spcBef>
              <a:buChar char="•"/>
              <a:tabLst>
                <a:tab pos="1616710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PEN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successive nuclear divisions free nuclei.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free-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nuclear endosperm. Nuclei free, the cw formation  afterwards.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har char="•"/>
            </a:pP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1800">
              <a:latin typeface="Trebuchet MS"/>
              <a:cs typeface="Trebuchet MS"/>
            </a:endParaRPr>
          </a:p>
          <a:p>
            <a:pPr marL="1447165">
              <a:lnSpc>
                <a:spcPct val="100000"/>
              </a:lnSpc>
            </a:pPr>
            <a:r>
              <a:rPr sz="2500" spc="-10" dirty="0">
                <a:solidFill>
                  <a:srgbClr val="FFFFFF"/>
                </a:solidFill>
                <a:latin typeface="Trebuchet MS"/>
                <a:cs typeface="Trebuchet MS"/>
              </a:rPr>
              <a:t>Cellular</a:t>
            </a:r>
            <a:endParaRPr sz="2500">
              <a:latin typeface="Trebuchet MS"/>
              <a:cs typeface="Trebuchet MS"/>
            </a:endParaRPr>
          </a:p>
          <a:p>
            <a:pPr marL="1675764" indent="-229235">
              <a:lnSpc>
                <a:spcPts val="2245"/>
              </a:lnSpc>
              <a:spcBef>
                <a:spcPts val="730"/>
              </a:spcBef>
              <a:buChar char="•"/>
              <a:tabLst>
                <a:tab pos="167640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First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and susequent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divisions followed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20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cw</a:t>
            </a:r>
            <a:endParaRPr sz="2000">
              <a:latin typeface="Trebuchet MS"/>
              <a:cs typeface="Trebuchet MS"/>
            </a:endParaRPr>
          </a:p>
          <a:p>
            <a:pPr marL="1675764">
              <a:lnSpc>
                <a:spcPts val="2245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formation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Trebuchet MS"/>
              <a:cs typeface="Trebuchet MS"/>
            </a:endParaRPr>
          </a:p>
          <a:p>
            <a:pPr marL="1642745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Trebuchet MS"/>
                <a:cs typeface="Trebuchet MS"/>
              </a:rPr>
              <a:t>Helobial</a:t>
            </a:r>
            <a:endParaRPr sz="2500">
              <a:latin typeface="Trebuchet MS"/>
              <a:cs typeface="Trebuchet MS"/>
            </a:endParaRPr>
          </a:p>
          <a:p>
            <a:pPr marL="1871345" lvl="1" indent="-229235">
              <a:lnSpc>
                <a:spcPct val="100000"/>
              </a:lnSpc>
              <a:spcBef>
                <a:spcPts val="725"/>
              </a:spcBef>
              <a:buChar char="•"/>
              <a:tabLst>
                <a:tab pos="187198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In between above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two</a:t>
            </a:r>
            <a:endParaRPr sz="2000">
              <a:latin typeface="Trebuchet MS"/>
              <a:cs typeface="Trebuchet MS"/>
            </a:endParaRPr>
          </a:p>
          <a:p>
            <a:pPr marL="1871345" lvl="1" indent="-229235">
              <a:lnSpc>
                <a:spcPts val="2245"/>
              </a:lnSpc>
              <a:spcBef>
                <a:spcPts val="40"/>
              </a:spcBef>
              <a:buChar char="•"/>
              <a:tabLst>
                <a:tab pos="1871980" algn="l"/>
              </a:tabLst>
            </a:pP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Transvrse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wall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mucropylar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chalazal</a:t>
            </a:r>
            <a:endParaRPr sz="2000">
              <a:latin typeface="Trebuchet MS"/>
              <a:cs typeface="Trebuchet MS"/>
            </a:endParaRPr>
          </a:p>
          <a:p>
            <a:pPr marL="1871345">
              <a:lnSpc>
                <a:spcPts val="2245"/>
              </a:lnSpc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chamber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196080" algn="l"/>
              </a:tabLst>
            </a:pPr>
            <a:r>
              <a:rPr sz="1800" spc="-5" dirty="0">
                <a:latin typeface="Trebuchet MS"/>
                <a:cs typeface="Trebuchet MS"/>
              </a:rPr>
              <a:t>Non </a:t>
            </a:r>
            <a:r>
              <a:rPr sz="1800" dirty="0">
                <a:latin typeface="Trebuchet MS"/>
                <a:cs typeface="Trebuchet MS"/>
              </a:rPr>
              <a:t>persistant </a:t>
            </a:r>
            <a:r>
              <a:rPr sz="1800" spc="-5" dirty="0">
                <a:latin typeface="Trebuchet MS"/>
                <a:cs typeface="Trebuchet MS"/>
              </a:rPr>
              <a:t>embryo in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some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seeds,&amp;	perisperm </a:t>
            </a:r>
            <a:r>
              <a:rPr sz="1800" spc="-5" dirty="0">
                <a:latin typeface="Trebuchet MS"/>
                <a:cs typeface="Trebuchet MS"/>
              </a:rPr>
              <a:t>till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germination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57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Plant Physiology, Sixth Edi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75" y="228600"/>
            <a:ext cx="7997825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6334" y="215646"/>
            <a:ext cx="8729066" cy="843821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5689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Embryogeny </a:t>
            </a:r>
            <a:r>
              <a:rPr sz="1800" dirty="0">
                <a:latin typeface="Trebuchet MS"/>
                <a:cs typeface="Trebuchet MS"/>
              </a:rPr>
              <a:t>- Embryo </a:t>
            </a:r>
            <a:r>
              <a:rPr sz="1800" spc="-5" dirty="0">
                <a:latin typeface="Trebuchet MS"/>
                <a:cs typeface="Trebuchet MS"/>
              </a:rPr>
              <a:t>formation </a:t>
            </a:r>
            <a:r>
              <a:rPr sz="1800" dirty="0">
                <a:latin typeface="Trebuchet MS"/>
                <a:cs typeface="Trebuchet MS"/>
              </a:rPr>
              <a:t>– </a:t>
            </a:r>
            <a:r>
              <a:rPr sz="1800" spc="-5" dirty="0">
                <a:latin typeface="Trebuchet MS"/>
                <a:cs typeface="Trebuchet MS"/>
              </a:rPr>
              <a:t>similar </a:t>
            </a:r>
            <a:r>
              <a:rPr sz="1800" spc="-5">
                <a:latin typeface="Trebuchet MS"/>
                <a:cs typeface="Trebuchet MS"/>
              </a:rPr>
              <a:t>in </a:t>
            </a:r>
            <a:r>
              <a:rPr sz="1800" spc="-5" smtClean="0">
                <a:latin typeface="Trebuchet MS"/>
                <a:cs typeface="Trebuchet MS"/>
              </a:rPr>
              <a:t>Monocot </a:t>
            </a:r>
            <a:r>
              <a:rPr sz="1800" spc="-5" dirty="0">
                <a:latin typeface="Trebuchet MS"/>
                <a:cs typeface="Trebuchet MS"/>
              </a:rPr>
              <a:t>and dicot  </a:t>
            </a:r>
            <a:r>
              <a:rPr sz="1800" dirty="0">
                <a:latin typeface="Trebuchet MS"/>
                <a:cs typeface="Trebuchet MS"/>
              </a:rPr>
              <a:t>Embryo </a:t>
            </a:r>
            <a:r>
              <a:rPr sz="1800" spc="-5" dirty="0">
                <a:latin typeface="Trebuchet MS"/>
                <a:cs typeface="Trebuchet MS"/>
              </a:rPr>
              <a:t>develops micropylar </a:t>
            </a:r>
            <a:r>
              <a:rPr sz="1800" spc="-5">
                <a:latin typeface="Trebuchet MS"/>
                <a:cs typeface="Trebuchet MS"/>
              </a:rPr>
              <a:t>end </a:t>
            </a:r>
            <a:r>
              <a:rPr sz="1800" smtClean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where the zygote is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situated.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First </a:t>
            </a:r>
            <a:r>
              <a:rPr sz="1800" spc="-5" dirty="0">
                <a:latin typeface="Trebuchet MS"/>
                <a:cs typeface="Trebuchet MS"/>
              </a:rPr>
              <a:t>endosperm develops then zygote. </a:t>
            </a:r>
            <a:r>
              <a:rPr sz="1800" spc="-15" dirty="0">
                <a:latin typeface="Trebuchet MS"/>
                <a:cs typeface="Trebuchet MS"/>
              </a:rPr>
              <a:t>Provision </a:t>
            </a:r>
            <a:r>
              <a:rPr sz="1800" spc="-10" dirty="0">
                <a:latin typeface="Trebuchet MS"/>
                <a:cs typeface="Trebuchet MS"/>
              </a:rPr>
              <a:t>of </a:t>
            </a:r>
            <a:r>
              <a:rPr sz="1800" spc="-5" dirty="0">
                <a:latin typeface="Trebuchet MS"/>
                <a:cs typeface="Trebuchet MS"/>
              </a:rPr>
              <a:t>nutrition </a:t>
            </a:r>
            <a:r>
              <a:rPr sz="1800" spc="-5">
                <a:latin typeface="Trebuchet MS"/>
                <a:cs typeface="Trebuchet MS"/>
              </a:rPr>
              <a:t>taken</a:t>
            </a:r>
            <a:r>
              <a:rPr sz="1800" spc="20">
                <a:latin typeface="Trebuchet MS"/>
                <a:cs typeface="Trebuchet MS"/>
              </a:rPr>
              <a:t> </a:t>
            </a:r>
            <a:r>
              <a:rPr sz="1800" spc="-5" smtClean="0">
                <a:latin typeface="Trebuchet MS"/>
                <a:cs typeface="Trebuchet MS"/>
              </a:rPr>
              <a:t>care</a:t>
            </a:r>
            <a:r>
              <a:rPr lang="en-US" spc="-5" dirty="0" smtClean="0"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3164" y="1258061"/>
          <a:ext cx="4475036" cy="5447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1586"/>
                <a:gridCol w="3463450"/>
              </a:tblGrid>
              <a:tr h="1271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3C5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571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Zygote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proembryo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globular  mature heart shaped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embryo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3C500"/>
                    </a:solidFill>
                  </a:tcPr>
                </a:tc>
              </a:tr>
              <a:tr h="1815815">
                <a:tc>
                  <a:txBody>
                    <a:bodyPr/>
                    <a:lstStyle/>
                    <a:p>
                      <a:pPr marL="91440" marR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1 </a:t>
                      </a:r>
                      <a:r>
                        <a:rPr sz="1800">
                          <a:latin typeface="Trebuchet MS"/>
                          <a:cs typeface="Trebuchet MS"/>
                        </a:rPr>
                        <a:t>st  </a:t>
                      </a:r>
                      <a:r>
                        <a:rPr sz="1800" spc="-5" smtClean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800" spc="5" smtClean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800" spc="-10" smtClean="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800" spc="-5" smtClean="0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800" spc="5" smtClean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800" smtClean="0">
                          <a:latin typeface="Trebuchet MS"/>
                          <a:cs typeface="Trebuchet MS"/>
                        </a:rPr>
                        <a:t>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546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0" dirty="0">
                          <a:latin typeface="Trebuchet MS"/>
                          <a:cs typeface="Trebuchet MS"/>
                        </a:rPr>
                        <a:t>Transverse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division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– 2</a:t>
                      </a:r>
                      <a:r>
                        <a:rPr sz="18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cells  Cell twds micropyle  embryo/terminal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cell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1440" marR="43243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Other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–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basal cell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18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suspensor  cell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A"/>
                    </a:solidFill>
                  </a:tcPr>
                </a:tc>
              </a:tr>
              <a:tr h="2360668">
                <a:tc>
                  <a:txBody>
                    <a:bodyPr/>
                    <a:lstStyle/>
                    <a:p>
                      <a:pPr marL="91440" marR="1631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mtClean="0">
                          <a:latin typeface="Trebuchet MS"/>
                          <a:cs typeface="Trebuchet MS"/>
                        </a:rPr>
                        <a:t>Sus</a:t>
                      </a:r>
                      <a:r>
                        <a:rPr sz="1800" spc="5" smtClean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800" smtClean="0">
                          <a:latin typeface="Trebuchet MS"/>
                          <a:cs typeface="Trebuchet MS"/>
                        </a:rPr>
                        <a:t>e  </a:t>
                      </a:r>
                      <a:r>
                        <a:rPr sz="1800" spc="-5" smtClean="0">
                          <a:latin typeface="Trebuchet MS"/>
                          <a:cs typeface="Trebuchet MS"/>
                        </a:rPr>
                        <a:t>nsor 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cell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E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29565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306195" algn="l"/>
                        </a:tabLst>
                      </a:pPr>
                      <a:r>
                        <a:rPr sz="1800" spc="-20" dirty="0">
                          <a:latin typeface="Trebuchet MS"/>
                          <a:cs typeface="Trebuchet MS"/>
                        </a:rPr>
                        <a:t>Transverse	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division, 6-10 cells  forms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suspensor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1440" marR="238760">
                        <a:lnSpc>
                          <a:spcPct val="100000"/>
                        </a:lnSpc>
                      </a:pPr>
                      <a:r>
                        <a:rPr sz="1800" spc="-35" dirty="0">
                          <a:latin typeface="Trebuchet MS"/>
                          <a:cs typeface="Trebuchet MS"/>
                        </a:rPr>
                        <a:t>Terminal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cell is swollen,  vesicular Haustorium  Lowermost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–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hypophysis to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root 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tip and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root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cap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5E7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729480" y="1111973"/>
            <a:ext cx="4338320" cy="4981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59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7"/>
          <p:cNvGrpSpPr/>
          <p:nvPr/>
        </p:nvGrpSpPr>
        <p:grpSpPr>
          <a:xfrm>
            <a:off x="704532" y="620725"/>
            <a:ext cx="7525068" cy="5774055"/>
            <a:chOff x="323532" y="620725"/>
            <a:chExt cx="6049010" cy="5774055"/>
          </a:xfrm>
        </p:grpSpPr>
        <p:sp>
          <p:nvSpPr>
            <p:cNvPr id="3" name="object 8"/>
            <p:cNvSpPr/>
            <p:nvPr/>
          </p:nvSpPr>
          <p:spPr>
            <a:xfrm>
              <a:off x="1387475" y="6085725"/>
              <a:ext cx="4266692" cy="3089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9"/>
            <p:cNvSpPr/>
            <p:nvPr/>
          </p:nvSpPr>
          <p:spPr>
            <a:xfrm>
              <a:off x="323532" y="620725"/>
              <a:ext cx="6048629" cy="53878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67" y="776477"/>
            <a:ext cx="31559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/>
              <a:t>Dicot embryo </a:t>
            </a:r>
            <a:r>
              <a:rPr sz="2000" dirty="0"/>
              <a:t>consists of</a:t>
            </a:r>
            <a:r>
              <a:rPr sz="2000" spc="-114" dirty="0"/>
              <a:t> </a:t>
            </a:r>
            <a:r>
              <a:rPr sz="2000" spc="-5" dirty="0"/>
              <a:t>an  </a:t>
            </a:r>
            <a:r>
              <a:rPr sz="2000" b="1" dirty="0">
                <a:latin typeface="Trebuchet MS"/>
                <a:cs typeface="Trebuchet MS"/>
              </a:rPr>
              <a:t>embryonal axis </a:t>
            </a:r>
            <a:r>
              <a:rPr sz="2000" dirty="0"/>
              <a:t>and </a:t>
            </a:r>
            <a:r>
              <a:rPr sz="2000" spc="-5" dirty="0"/>
              <a:t>two  </a:t>
            </a:r>
            <a:r>
              <a:rPr sz="2000" b="1" dirty="0">
                <a:latin typeface="Trebuchet MS"/>
                <a:cs typeface="Trebuchet MS"/>
              </a:rPr>
              <a:t>cotyledons.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52400" y="2497790"/>
            <a:ext cx="5105400" cy="23028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28575" algn="just">
              <a:lnSpc>
                <a:spcPct val="100000"/>
              </a:lnSpc>
              <a:spcBef>
                <a:spcPts val="105"/>
              </a:spcBef>
              <a:buFont typeface="Arial" pitchFamily="34" charset="0"/>
              <a:buChar char="•"/>
            </a:pPr>
            <a:r>
              <a:rPr dirty="0">
                <a:solidFill>
                  <a:srgbClr val="00B0F0"/>
                </a:solidFill>
                <a:latin typeface="+mn-lt"/>
                <a:cs typeface="Arial" pitchFamily="34" charset="0"/>
              </a:rPr>
              <a:t>The </a:t>
            </a:r>
            <a:r>
              <a:rPr spc="-5" dirty="0">
                <a:solidFill>
                  <a:srgbClr val="00B0F0"/>
                </a:solidFill>
                <a:latin typeface="+mn-lt"/>
                <a:cs typeface="Arial" pitchFamily="34" charset="0"/>
              </a:rPr>
              <a:t>portion </a:t>
            </a:r>
            <a:r>
              <a:rPr dirty="0">
                <a:solidFill>
                  <a:srgbClr val="00B0F0"/>
                </a:solidFill>
                <a:latin typeface="+mn-lt"/>
                <a:cs typeface="Arial" pitchFamily="34" charset="0"/>
              </a:rPr>
              <a:t>of </a:t>
            </a:r>
            <a:r>
              <a:rPr spc="-5" dirty="0">
                <a:solidFill>
                  <a:srgbClr val="00B0F0"/>
                </a:solidFill>
                <a:latin typeface="+mn-lt"/>
                <a:cs typeface="Arial" pitchFamily="34" charset="0"/>
              </a:rPr>
              <a:t>embryonal </a:t>
            </a:r>
            <a:r>
              <a:rPr dirty="0">
                <a:solidFill>
                  <a:srgbClr val="00B0F0"/>
                </a:solidFill>
                <a:latin typeface="+mn-lt"/>
                <a:cs typeface="Arial" pitchFamily="34" charset="0"/>
              </a:rPr>
              <a:t>axis</a:t>
            </a:r>
            <a:r>
              <a:rPr spc="-125" dirty="0">
                <a:solidFill>
                  <a:srgbClr val="00B0F0"/>
                </a:solidFill>
                <a:latin typeface="+mn-lt"/>
                <a:cs typeface="Arial" pitchFamily="34" charset="0"/>
              </a:rPr>
              <a:t> </a:t>
            </a:r>
            <a:r>
              <a:rPr dirty="0">
                <a:solidFill>
                  <a:srgbClr val="00B0F0"/>
                </a:solidFill>
                <a:latin typeface="+mn-lt"/>
                <a:cs typeface="Arial" pitchFamily="34" charset="0"/>
              </a:rPr>
              <a:t>above  </a:t>
            </a:r>
            <a:r>
              <a:rPr spc="-5" dirty="0">
                <a:solidFill>
                  <a:srgbClr val="00B0F0"/>
                </a:solidFill>
                <a:latin typeface="+mn-lt"/>
                <a:cs typeface="Arial" pitchFamily="34" charset="0"/>
              </a:rPr>
              <a:t>the </a:t>
            </a:r>
            <a:r>
              <a:rPr dirty="0">
                <a:solidFill>
                  <a:srgbClr val="00B0F0"/>
                </a:solidFill>
                <a:latin typeface="+mn-lt"/>
                <a:cs typeface="Arial" pitchFamily="34" charset="0"/>
              </a:rPr>
              <a:t>level of </a:t>
            </a:r>
            <a:r>
              <a:rPr spc="-5" dirty="0">
                <a:solidFill>
                  <a:srgbClr val="00B0F0"/>
                </a:solidFill>
                <a:latin typeface="+mn-lt"/>
                <a:cs typeface="Arial" pitchFamily="34" charset="0"/>
              </a:rPr>
              <a:t>cotyledons is the  </a:t>
            </a:r>
            <a:r>
              <a:rPr b="1" dirty="0">
                <a:solidFill>
                  <a:srgbClr val="00B0F0"/>
                </a:solidFill>
                <a:latin typeface="+mn-lt"/>
                <a:cs typeface="Arial" pitchFamily="34" charset="0"/>
              </a:rPr>
              <a:t>epicotyl, </a:t>
            </a:r>
            <a:r>
              <a:rPr spc="-5" dirty="0">
                <a:solidFill>
                  <a:srgbClr val="00B0F0"/>
                </a:solidFill>
                <a:latin typeface="+mn-lt"/>
                <a:cs typeface="Arial" pitchFamily="34" charset="0"/>
              </a:rPr>
              <a:t>which terminates with the  </a:t>
            </a:r>
            <a:r>
              <a:rPr b="1" dirty="0">
                <a:solidFill>
                  <a:srgbClr val="00B0F0"/>
                </a:solidFill>
                <a:latin typeface="+mn-lt"/>
                <a:cs typeface="Arial" pitchFamily="34" charset="0"/>
              </a:rPr>
              <a:t>plumule </a:t>
            </a:r>
            <a:r>
              <a:rPr dirty="0">
                <a:solidFill>
                  <a:srgbClr val="00B0F0"/>
                </a:solidFill>
                <a:latin typeface="+mn-lt"/>
                <a:cs typeface="Arial" pitchFamily="34" charset="0"/>
              </a:rPr>
              <a:t>or stem</a:t>
            </a:r>
            <a:r>
              <a:rPr spc="-70" dirty="0">
                <a:solidFill>
                  <a:srgbClr val="00B0F0"/>
                </a:solidFill>
                <a:latin typeface="+mn-lt"/>
                <a:cs typeface="Arial" pitchFamily="34" charset="0"/>
              </a:rPr>
              <a:t> </a:t>
            </a:r>
            <a:r>
              <a:rPr spc="-5" dirty="0">
                <a:solidFill>
                  <a:srgbClr val="00B0F0"/>
                </a:solidFill>
                <a:latin typeface="+mn-lt"/>
                <a:cs typeface="Arial" pitchFamily="34" charset="0"/>
              </a:rPr>
              <a:t>tip.</a:t>
            </a:r>
          </a:p>
          <a:p>
            <a:pPr marL="12700" marR="5080" indent="69850" algn="just">
              <a:lnSpc>
                <a:spcPct val="100000"/>
              </a:lnSpc>
              <a:spcBef>
                <a:spcPts val="780"/>
              </a:spcBef>
              <a:buFont typeface="Arial" pitchFamily="34" charset="0"/>
              <a:buChar char="•"/>
            </a:pPr>
            <a:r>
              <a:rPr dirty="0">
                <a:solidFill>
                  <a:schemeClr val="accent2"/>
                </a:solidFill>
                <a:latin typeface="+mn-lt"/>
                <a:cs typeface="Arial" pitchFamily="34" charset="0"/>
              </a:rPr>
              <a:t>The </a:t>
            </a:r>
            <a:r>
              <a:rPr spc="-5" dirty="0">
                <a:solidFill>
                  <a:schemeClr val="accent2"/>
                </a:solidFill>
                <a:latin typeface="+mn-lt"/>
                <a:cs typeface="Arial" pitchFamily="34" charset="0"/>
              </a:rPr>
              <a:t>cylindrical portion below the  </a:t>
            </a:r>
            <a:r>
              <a:rPr dirty="0">
                <a:solidFill>
                  <a:schemeClr val="accent2"/>
                </a:solidFill>
                <a:latin typeface="+mn-lt"/>
                <a:cs typeface="Arial" pitchFamily="34" charset="0"/>
              </a:rPr>
              <a:t>level of </a:t>
            </a:r>
            <a:r>
              <a:rPr spc="-5" dirty="0">
                <a:solidFill>
                  <a:schemeClr val="accent2"/>
                </a:solidFill>
                <a:latin typeface="+mn-lt"/>
                <a:cs typeface="Arial" pitchFamily="34" charset="0"/>
              </a:rPr>
              <a:t>cotyledons is </a:t>
            </a:r>
            <a:r>
              <a:rPr b="1">
                <a:solidFill>
                  <a:schemeClr val="accent2"/>
                </a:solidFill>
                <a:latin typeface="+mn-lt"/>
                <a:cs typeface="Arial" pitchFamily="34" charset="0"/>
              </a:rPr>
              <a:t>hypocotyl</a:t>
            </a:r>
            <a:r>
              <a:rPr b="1" spc="-12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spc="-5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that</a:t>
            </a:r>
            <a:r>
              <a:rPr lang="en-US" spc="-5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spc="15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terminates </a:t>
            </a:r>
            <a:r>
              <a:rPr spc="-5" dirty="0">
                <a:solidFill>
                  <a:schemeClr val="accent2"/>
                </a:solidFill>
                <a:latin typeface="+mn-lt"/>
                <a:cs typeface="Arial" pitchFamily="34" charset="0"/>
              </a:rPr>
              <a:t>at its </a:t>
            </a:r>
            <a:r>
              <a:rPr dirty="0">
                <a:solidFill>
                  <a:schemeClr val="accent2"/>
                </a:solidFill>
                <a:latin typeface="+mn-lt"/>
                <a:cs typeface="Arial" pitchFamily="34" charset="0"/>
              </a:rPr>
              <a:t>lower </a:t>
            </a:r>
            <a:r>
              <a:rPr spc="-5" dirty="0">
                <a:solidFill>
                  <a:schemeClr val="accent2"/>
                </a:solidFill>
                <a:latin typeface="+mn-lt"/>
                <a:cs typeface="Arial" pitchFamily="34" charset="0"/>
              </a:rPr>
              <a:t>end </a:t>
            </a:r>
            <a:r>
              <a:rPr spc="-5">
                <a:solidFill>
                  <a:schemeClr val="accent2"/>
                </a:solidFill>
                <a:latin typeface="+mn-lt"/>
                <a:cs typeface="Arial" pitchFamily="34" charset="0"/>
              </a:rPr>
              <a:t>in </a:t>
            </a:r>
            <a:r>
              <a:rPr spc="-5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the</a:t>
            </a:r>
            <a:r>
              <a:rPr lang="en-US" spc="-5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b="1" spc="-1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radical </a:t>
            </a:r>
            <a:r>
              <a:rPr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or root </a:t>
            </a:r>
            <a:r>
              <a:rPr b="1" spc="-5" dirty="0">
                <a:solidFill>
                  <a:schemeClr val="accent2"/>
                </a:solidFill>
                <a:latin typeface="+mn-lt"/>
                <a:cs typeface="Arial" pitchFamily="34" charset="0"/>
              </a:rPr>
              <a:t>tip</a:t>
            </a:r>
            <a:r>
              <a:rPr b="1" spc="-5">
                <a:solidFill>
                  <a:schemeClr val="accent2"/>
                </a:solidFill>
                <a:latin typeface="+mn-lt"/>
                <a:cs typeface="Arial" pitchFamily="34" charset="0"/>
              </a:rPr>
              <a:t>. </a:t>
            </a:r>
            <a:endParaRPr lang="en-US" b="1" spc="-5" dirty="0" smtClean="0">
              <a:solidFill>
                <a:schemeClr val="accent2"/>
              </a:solidFill>
              <a:latin typeface="+mn-lt"/>
              <a:cs typeface="Arial" pitchFamily="34" charset="0"/>
            </a:endParaRPr>
          </a:p>
          <a:p>
            <a:pPr marL="194945" marR="129539" indent="-182880" algn="just">
              <a:lnSpc>
                <a:spcPct val="97600"/>
              </a:lnSpc>
              <a:spcBef>
                <a:spcPts val="254"/>
              </a:spcBef>
              <a:buFont typeface="Arial" pitchFamily="34" charset="0"/>
              <a:buChar char="•"/>
            </a:pPr>
            <a:r>
              <a:rPr smtClean="0">
                <a:solidFill>
                  <a:srgbClr val="00B050"/>
                </a:solidFill>
                <a:latin typeface="+mn-lt"/>
                <a:cs typeface="Arial" pitchFamily="34" charset="0"/>
              </a:rPr>
              <a:t>The </a:t>
            </a:r>
            <a:r>
              <a:rPr dirty="0">
                <a:solidFill>
                  <a:srgbClr val="00B050"/>
                </a:solidFill>
                <a:latin typeface="+mn-lt"/>
                <a:cs typeface="Arial" pitchFamily="34" charset="0"/>
              </a:rPr>
              <a:t>root </a:t>
            </a:r>
            <a:r>
              <a:rPr spc="-5" dirty="0">
                <a:solidFill>
                  <a:srgbClr val="00B050"/>
                </a:solidFill>
                <a:latin typeface="+mn-lt"/>
                <a:cs typeface="Arial" pitchFamily="34" charset="0"/>
              </a:rPr>
              <a:t>tip</a:t>
            </a:r>
            <a:r>
              <a:rPr spc="-130" dirty="0">
                <a:solidFill>
                  <a:srgbClr val="00B050"/>
                </a:solidFill>
                <a:latin typeface="+mn-lt"/>
                <a:cs typeface="Arial" pitchFamily="34" charset="0"/>
              </a:rPr>
              <a:t> </a:t>
            </a:r>
            <a:r>
              <a:rPr dirty="0">
                <a:solidFill>
                  <a:srgbClr val="00B050"/>
                </a:solidFill>
                <a:latin typeface="+mn-lt"/>
                <a:cs typeface="Arial" pitchFamily="34" charset="0"/>
              </a:rPr>
              <a:t>is  covered </a:t>
            </a:r>
            <a:r>
              <a:rPr spc="-5" dirty="0">
                <a:solidFill>
                  <a:srgbClr val="00B050"/>
                </a:solidFill>
                <a:latin typeface="+mn-lt"/>
                <a:cs typeface="Arial" pitchFamily="34" charset="0"/>
              </a:rPr>
              <a:t>with </a:t>
            </a:r>
            <a:r>
              <a:rPr dirty="0">
                <a:solidFill>
                  <a:srgbClr val="00B050"/>
                </a:solidFill>
                <a:latin typeface="+mn-lt"/>
                <a:cs typeface="Arial" pitchFamily="34" charset="0"/>
              </a:rPr>
              <a:t>a </a:t>
            </a:r>
            <a:r>
              <a:rPr b="1" dirty="0">
                <a:solidFill>
                  <a:srgbClr val="00B050"/>
                </a:solidFill>
                <a:latin typeface="+mn-lt"/>
                <a:cs typeface="Arial" pitchFamily="34" charset="0"/>
              </a:rPr>
              <a:t>root</a:t>
            </a:r>
            <a:r>
              <a:rPr b="1" spc="-114" dirty="0">
                <a:solidFill>
                  <a:srgbClr val="00B050"/>
                </a:solidFill>
                <a:latin typeface="+mn-lt"/>
                <a:cs typeface="Arial" pitchFamily="34" charset="0"/>
              </a:rPr>
              <a:t> </a:t>
            </a:r>
            <a:r>
              <a:rPr b="1" spc="-5" dirty="0">
                <a:solidFill>
                  <a:srgbClr val="00B050"/>
                </a:solidFill>
                <a:latin typeface="+mn-lt"/>
                <a:cs typeface="Arial" pitchFamily="34" charset="0"/>
              </a:rPr>
              <a:t>cap.</a:t>
            </a:r>
            <a:endParaRPr sz="260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60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818692" y="5791200"/>
            <a:ext cx="353695" cy="923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5900" spc="-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13205" y="1186180"/>
            <a:ext cx="7402195" cy="5214620"/>
            <a:chOff x="1213497" y="332613"/>
            <a:chExt cx="7402195" cy="5214620"/>
          </a:xfrm>
        </p:grpSpPr>
        <p:sp>
          <p:nvSpPr>
            <p:cNvPr id="10" name="object 10"/>
            <p:cNvSpPr/>
            <p:nvPr/>
          </p:nvSpPr>
          <p:spPr>
            <a:xfrm>
              <a:off x="1213497" y="4991480"/>
              <a:ext cx="3591420" cy="5557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48071" y="332613"/>
              <a:ext cx="3467100" cy="40325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4370" y="1202182"/>
            <a:ext cx="4476750" cy="44926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2565"/>
              </a:lnSpc>
            </a:pPr>
            <a:r>
              <a:rPr sz="2600" spc="70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000" spc="70" dirty="0">
                <a:solidFill>
                  <a:srgbClr val="00B050"/>
                </a:solidFill>
                <a:latin typeface="Trebuchet MS"/>
                <a:cs typeface="Trebuchet MS"/>
              </a:rPr>
              <a:t>In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00B050"/>
                </a:solidFill>
                <a:latin typeface="Trebuchet MS"/>
                <a:cs typeface="Trebuchet MS"/>
              </a:rPr>
              <a:t>grass family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the cotyledon</a:t>
            </a:r>
            <a:r>
              <a:rPr sz="2000" spc="-24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is</a:t>
            </a:r>
            <a:endParaRPr sz="2000">
              <a:solidFill>
                <a:srgbClr val="00B050"/>
              </a:solidFill>
              <a:latin typeface="Trebuchet MS"/>
              <a:cs typeface="Trebuchet MS"/>
            </a:endParaRPr>
          </a:p>
          <a:p>
            <a:pPr marL="195580" marR="196215" algn="just">
              <a:lnSpc>
                <a:spcPts val="2400"/>
              </a:lnSpc>
              <a:spcBef>
                <a:spcPts val="20"/>
              </a:spcBef>
            </a:pP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called </a:t>
            </a:r>
            <a:r>
              <a:rPr sz="2000" b="1" dirty="0">
                <a:solidFill>
                  <a:srgbClr val="00B050"/>
                </a:solidFill>
                <a:latin typeface="Trebuchet MS"/>
                <a:cs typeface="Trebuchet MS"/>
              </a:rPr>
              <a:t>scutellum - </a:t>
            </a:r>
            <a:r>
              <a:rPr sz="2000" b="1" spc="-5" dirty="0">
                <a:solidFill>
                  <a:srgbClr val="00B050"/>
                </a:solidFill>
                <a:latin typeface="Trebuchet MS"/>
                <a:cs typeface="Trebuchet MS"/>
              </a:rPr>
              <a:t>s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ituated</a:t>
            </a:r>
            <a:r>
              <a:rPr sz="2000" spc="-10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towards  </a:t>
            </a:r>
            <a:r>
              <a:rPr sz="2000" dirty="0">
                <a:solidFill>
                  <a:srgbClr val="00B050"/>
                </a:solidFill>
                <a:latin typeface="Trebuchet MS"/>
                <a:cs typeface="Trebuchet MS"/>
              </a:rPr>
              <a:t>one side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(lateral) </a:t>
            </a:r>
            <a:r>
              <a:rPr sz="2000" dirty="0">
                <a:solidFill>
                  <a:srgbClr val="00B050"/>
                </a:solidFill>
                <a:latin typeface="Trebuchet MS"/>
                <a:cs typeface="Trebuchet MS"/>
              </a:rPr>
              <a:t>of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the embryonal  </a:t>
            </a:r>
            <a:r>
              <a:rPr sz="2000" dirty="0">
                <a:solidFill>
                  <a:srgbClr val="00B050"/>
                </a:solidFill>
                <a:latin typeface="Trebuchet MS"/>
                <a:cs typeface="Trebuchet MS"/>
              </a:rPr>
              <a:t>axis.</a:t>
            </a:r>
            <a:endParaRPr sz="2000">
              <a:solidFill>
                <a:srgbClr val="00B050"/>
              </a:solidFill>
              <a:latin typeface="Trebuchet MS"/>
              <a:cs typeface="Trebuchet MS"/>
            </a:endParaRPr>
          </a:p>
          <a:p>
            <a:pPr marL="195580" marR="5080" indent="-182880" algn="just">
              <a:lnSpc>
                <a:spcPct val="98400"/>
              </a:lnSpc>
              <a:spcBef>
                <a:spcPts val="150"/>
              </a:spcBef>
            </a:pPr>
            <a:r>
              <a:rPr sz="2600" dirty="0">
                <a:solidFill>
                  <a:srgbClr val="D67B00"/>
                </a:solidFill>
                <a:latin typeface="Georgia"/>
                <a:cs typeface="Georgia"/>
              </a:rPr>
              <a:t>* </a:t>
            </a:r>
            <a:r>
              <a:rPr sz="2000" dirty="0">
                <a:solidFill>
                  <a:schemeClr val="accent1"/>
                </a:solidFill>
                <a:latin typeface="Trebuchet MS"/>
                <a:cs typeface="Trebuchet MS"/>
              </a:rPr>
              <a:t>At </a:t>
            </a:r>
            <a:r>
              <a:rPr sz="2000" spc="-5" dirty="0">
                <a:solidFill>
                  <a:schemeClr val="accent1"/>
                </a:solidFill>
                <a:latin typeface="Trebuchet MS"/>
                <a:cs typeface="Trebuchet MS"/>
              </a:rPr>
              <a:t>its </a:t>
            </a:r>
            <a:r>
              <a:rPr sz="2000" dirty="0">
                <a:solidFill>
                  <a:schemeClr val="accent1"/>
                </a:solidFill>
                <a:latin typeface="Trebuchet MS"/>
                <a:cs typeface="Trebuchet MS"/>
              </a:rPr>
              <a:t>lower </a:t>
            </a:r>
            <a:r>
              <a:rPr sz="2000" spc="-5" dirty="0">
                <a:solidFill>
                  <a:schemeClr val="accent1"/>
                </a:solidFill>
                <a:latin typeface="Trebuchet MS"/>
                <a:cs typeface="Trebuchet MS"/>
              </a:rPr>
              <a:t>end, the embryonal </a:t>
            </a:r>
            <a:r>
              <a:rPr sz="2000" dirty="0">
                <a:solidFill>
                  <a:schemeClr val="accent1"/>
                </a:solidFill>
                <a:latin typeface="Trebuchet MS"/>
                <a:cs typeface="Trebuchet MS"/>
              </a:rPr>
              <a:t>axis  </a:t>
            </a:r>
            <a:r>
              <a:rPr sz="2000" spc="-5" dirty="0">
                <a:solidFill>
                  <a:schemeClr val="accent1"/>
                </a:solidFill>
                <a:latin typeface="Trebuchet MS"/>
                <a:cs typeface="Trebuchet MS"/>
              </a:rPr>
              <a:t>has the </a:t>
            </a:r>
            <a:r>
              <a:rPr sz="2000" dirty="0">
                <a:solidFill>
                  <a:schemeClr val="accent1"/>
                </a:solidFill>
                <a:latin typeface="Trebuchet MS"/>
                <a:cs typeface="Trebuchet MS"/>
              </a:rPr>
              <a:t>radical </a:t>
            </a:r>
            <a:r>
              <a:rPr sz="2000" spc="-5" dirty="0">
                <a:solidFill>
                  <a:schemeClr val="accent1"/>
                </a:solidFill>
                <a:latin typeface="Trebuchet MS"/>
                <a:cs typeface="Trebuchet MS"/>
              </a:rPr>
              <a:t>and </a:t>
            </a:r>
            <a:r>
              <a:rPr sz="2000" dirty="0">
                <a:solidFill>
                  <a:schemeClr val="accent1"/>
                </a:solidFill>
                <a:latin typeface="Trebuchet MS"/>
                <a:cs typeface="Trebuchet MS"/>
              </a:rPr>
              <a:t>root cap</a:t>
            </a:r>
            <a:r>
              <a:rPr sz="2000" spc="-140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Trebuchet MS"/>
                <a:cs typeface="Trebuchet MS"/>
              </a:rPr>
              <a:t>enclosed  in an undifferentiated </a:t>
            </a:r>
            <a:r>
              <a:rPr sz="2000" dirty="0">
                <a:solidFill>
                  <a:schemeClr val="accent1"/>
                </a:solidFill>
                <a:latin typeface="Trebuchet MS"/>
                <a:cs typeface="Trebuchet MS"/>
              </a:rPr>
              <a:t>sheath </a:t>
            </a:r>
            <a:r>
              <a:rPr sz="2000" spc="-5" dirty="0">
                <a:solidFill>
                  <a:schemeClr val="accent1"/>
                </a:solidFill>
                <a:latin typeface="Trebuchet MS"/>
                <a:cs typeface="Trebuchet MS"/>
              </a:rPr>
              <a:t>called  </a:t>
            </a:r>
            <a:r>
              <a:rPr sz="2000" b="1" dirty="0">
                <a:solidFill>
                  <a:schemeClr val="accent1"/>
                </a:solidFill>
                <a:latin typeface="Trebuchet MS"/>
                <a:cs typeface="Trebuchet MS"/>
              </a:rPr>
              <a:t>coleorrhiza.</a:t>
            </a:r>
            <a:endParaRPr sz="2000">
              <a:solidFill>
                <a:schemeClr val="accent1"/>
              </a:solidFill>
              <a:latin typeface="Trebuchet MS"/>
              <a:cs typeface="Trebuchet MS"/>
            </a:endParaRPr>
          </a:p>
          <a:p>
            <a:pPr marL="195580" marR="88265" indent="-182880" algn="just">
              <a:lnSpc>
                <a:spcPct val="99000"/>
              </a:lnSpc>
              <a:spcBef>
                <a:spcPts val="215"/>
              </a:spcBef>
            </a:pPr>
            <a:r>
              <a:rPr sz="2600" spc="50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000" spc="50" dirty="0">
                <a:solidFill>
                  <a:srgbClr val="00B0F0"/>
                </a:solidFill>
                <a:latin typeface="Trebuchet MS"/>
                <a:cs typeface="Trebuchet MS"/>
              </a:rPr>
              <a:t>The </a:t>
            </a:r>
            <a:r>
              <a:rPr sz="2000" spc="-5" dirty="0">
                <a:solidFill>
                  <a:srgbClr val="00B0F0"/>
                </a:solidFill>
                <a:latin typeface="Trebuchet MS"/>
                <a:cs typeface="Trebuchet MS"/>
              </a:rPr>
              <a:t>portion </a:t>
            </a:r>
            <a:r>
              <a:rPr sz="2000" dirty="0">
                <a:solidFill>
                  <a:srgbClr val="00B0F0"/>
                </a:solidFill>
                <a:latin typeface="Trebuchet MS"/>
                <a:cs typeface="Trebuchet MS"/>
              </a:rPr>
              <a:t>of </a:t>
            </a:r>
            <a:r>
              <a:rPr sz="2000" spc="-5" dirty="0">
                <a:solidFill>
                  <a:srgbClr val="00B0F0"/>
                </a:solidFill>
                <a:latin typeface="Trebuchet MS"/>
                <a:cs typeface="Trebuchet MS"/>
              </a:rPr>
              <a:t>the embryonal </a:t>
            </a:r>
            <a:r>
              <a:rPr sz="2000" dirty="0">
                <a:solidFill>
                  <a:srgbClr val="00B0F0"/>
                </a:solidFill>
                <a:latin typeface="Trebuchet MS"/>
                <a:cs typeface="Trebuchet MS"/>
              </a:rPr>
              <a:t>axis  above </a:t>
            </a:r>
            <a:r>
              <a:rPr sz="2000" spc="-5" dirty="0">
                <a:solidFill>
                  <a:srgbClr val="00B0F0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00B0F0"/>
                </a:solidFill>
                <a:latin typeface="Trebuchet MS"/>
                <a:cs typeface="Trebuchet MS"/>
              </a:rPr>
              <a:t>level of </a:t>
            </a:r>
            <a:r>
              <a:rPr sz="2000" spc="-5" dirty="0">
                <a:solidFill>
                  <a:srgbClr val="00B0F0"/>
                </a:solidFill>
                <a:latin typeface="Trebuchet MS"/>
                <a:cs typeface="Trebuchet MS"/>
              </a:rPr>
              <a:t>attachment </a:t>
            </a:r>
            <a:r>
              <a:rPr sz="2000" dirty="0">
                <a:solidFill>
                  <a:srgbClr val="00B0F0"/>
                </a:solidFill>
                <a:latin typeface="Trebuchet MS"/>
                <a:cs typeface="Trebuchet MS"/>
              </a:rPr>
              <a:t>of  </a:t>
            </a:r>
            <a:r>
              <a:rPr sz="2000" spc="-5" dirty="0">
                <a:solidFill>
                  <a:srgbClr val="00B0F0"/>
                </a:solidFill>
                <a:latin typeface="Trebuchet MS"/>
                <a:cs typeface="Trebuchet MS"/>
              </a:rPr>
              <a:t>scutellum is the </a:t>
            </a:r>
            <a:r>
              <a:rPr sz="2000" dirty="0">
                <a:solidFill>
                  <a:srgbClr val="00B0F0"/>
                </a:solidFill>
                <a:latin typeface="Trebuchet MS"/>
                <a:cs typeface="Trebuchet MS"/>
              </a:rPr>
              <a:t>epicotyl. </a:t>
            </a:r>
            <a:r>
              <a:rPr sz="2000" spc="-5" dirty="0">
                <a:solidFill>
                  <a:srgbClr val="00B0F0"/>
                </a:solidFill>
                <a:latin typeface="Trebuchet MS"/>
                <a:cs typeface="Trebuchet MS"/>
              </a:rPr>
              <a:t>Epicotyl  has </a:t>
            </a:r>
            <a:r>
              <a:rPr sz="2000" dirty="0">
                <a:solidFill>
                  <a:srgbClr val="00B0F0"/>
                </a:solidFill>
                <a:latin typeface="Trebuchet MS"/>
                <a:cs typeface="Trebuchet MS"/>
              </a:rPr>
              <a:t>a shoot </a:t>
            </a:r>
            <a:r>
              <a:rPr sz="2000" spc="-5" dirty="0">
                <a:solidFill>
                  <a:srgbClr val="00B0F0"/>
                </a:solidFill>
                <a:latin typeface="Trebuchet MS"/>
                <a:cs typeface="Trebuchet MS"/>
              </a:rPr>
              <a:t>apex and </a:t>
            </a:r>
            <a:r>
              <a:rPr sz="2000" dirty="0">
                <a:solidFill>
                  <a:srgbClr val="00B0F0"/>
                </a:solidFill>
                <a:latin typeface="Trebuchet MS"/>
                <a:cs typeface="Trebuchet MS"/>
              </a:rPr>
              <a:t>a few leaf  primordia </a:t>
            </a:r>
            <a:r>
              <a:rPr sz="2000" spc="-5" dirty="0">
                <a:solidFill>
                  <a:srgbClr val="00B0F0"/>
                </a:solidFill>
                <a:latin typeface="Trebuchet MS"/>
                <a:cs typeface="Trebuchet MS"/>
              </a:rPr>
              <a:t>enclosed in </a:t>
            </a:r>
            <a:r>
              <a:rPr sz="2000" dirty="0">
                <a:solidFill>
                  <a:srgbClr val="00B0F0"/>
                </a:solidFill>
                <a:latin typeface="Trebuchet MS"/>
                <a:cs typeface="Trebuchet MS"/>
              </a:rPr>
              <a:t>a </a:t>
            </a:r>
            <a:r>
              <a:rPr sz="2000" spc="-5" dirty="0">
                <a:solidFill>
                  <a:srgbClr val="00B0F0"/>
                </a:solidFill>
                <a:latin typeface="Trebuchet MS"/>
                <a:cs typeface="Trebuchet MS"/>
              </a:rPr>
              <a:t>hollow</a:t>
            </a:r>
            <a:r>
              <a:rPr sz="2000" spc="-140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B0F0"/>
                </a:solidFill>
                <a:latin typeface="Trebuchet MS"/>
                <a:cs typeface="Trebuchet MS"/>
              </a:rPr>
              <a:t>foliar  structure, </a:t>
            </a:r>
            <a:r>
              <a:rPr sz="2000" spc="-5" dirty="0">
                <a:solidFill>
                  <a:srgbClr val="00B0F0"/>
                </a:solidFill>
                <a:latin typeface="Trebuchet MS"/>
                <a:cs typeface="Trebuchet MS"/>
              </a:rPr>
              <a:t>the</a:t>
            </a:r>
            <a:r>
              <a:rPr sz="2000" spc="-80" dirty="0">
                <a:solidFill>
                  <a:srgbClr val="00B0F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B0F0"/>
                </a:solidFill>
                <a:latin typeface="Trebuchet MS"/>
                <a:cs typeface="Trebuchet MS"/>
              </a:rPr>
              <a:t>coleoptile.</a:t>
            </a:r>
            <a:endParaRPr sz="2000">
              <a:solidFill>
                <a:srgbClr val="00B0F0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1529" y="6247282"/>
            <a:ext cx="205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Trebuchet MS"/>
                <a:cs typeface="Trebuchet MS"/>
              </a:rPr>
              <a:t>37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72" y="6367271"/>
            <a:ext cx="3573779" cy="490855"/>
            <a:chOff x="4572" y="6367271"/>
            <a:chExt cx="3573779" cy="490855"/>
          </a:xfrm>
        </p:grpSpPr>
        <p:sp>
          <p:nvSpPr>
            <p:cNvPr id="6" name="object 6"/>
            <p:cNvSpPr/>
            <p:nvPr/>
          </p:nvSpPr>
          <p:spPr>
            <a:xfrm>
              <a:off x="4572" y="6367271"/>
              <a:ext cx="748284" cy="4907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0331" y="6399275"/>
              <a:ext cx="3208020" cy="458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58267" y="6002223"/>
            <a:ext cx="240665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spc="1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endParaRPr sz="355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94461" y="332613"/>
            <a:ext cx="8391525" cy="6209665"/>
            <a:chOff x="594461" y="332613"/>
            <a:chExt cx="8391525" cy="6209665"/>
          </a:xfrm>
        </p:grpSpPr>
        <p:sp>
          <p:nvSpPr>
            <p:cNvPr id="10" name="object 10"/>
            <p:cNvSpPr/>
            <p:nvPr/>
          </p:nvSpPr>
          <p:spPr>
            <a:xfrm>
              <a:off x="594461" y="6204051"/>
              <a:ext cx="2751099" cy="3380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52135" y="332613"/>
              <a:ext cx="3333749" cy="51911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NCERT Solutions For Class 12 Biology Sexual Reproduction i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52400"/>
            <a:ext cx="8836025" cy="6429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57399" y="1066800"/>
              <a:ext cx="4178300" cy="4508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1649" y="2127250"/>
              <a:ext cx="1993900" cy="2755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90999" y="1430400"/>
              <a:ext cx="2751455" cy="1242695"/>
            </a:xfrm>
            <a:custGeom>
              <a:avLst/>
              <a:gdLst/>
              <a:ahLst/>
              <a:cxnLst/>
              <a:rect l="l" t="t" r="r" b="b"/>
              <a:pathLst>
                <a:path w="2751454" h="1242695">
                  <a:moveTo>
                    <a:pt x="81279" y="1137920"/>
                  </a:moveTo>
                  <a:lnTo>
                    <a:pt x="0" y="1236599"/>
                  </a:lnTo>
                  <a:lnTo>
                    <a:pt x="127635" y="1242440"/>
                  </a:lnTo>
                  <a:lnTo>
                    <a:pt x="115581" y="1215263"/>
                  </a:lnTo>
                  <a:lnTo>
                    <a:pt x="94741" y="1215263"/>
                  </a:lnTo>
                  <a:lnTo>
                    <a:pt x="79248" y="1180464"/>
                  </a:lnTo>
                  <a:lnTo>
                    <a:pt x="96707" y="1172705"/>
                  </a:lnTo>
                  <a:lnTo>
                    <a:pt x="81279" y="1137920"/>
                  </a:lnTo>
                  <a:close/>
                </a:path>
                <a:path w="2751454" h="1242695">
                  <a:moveTo>
                    <a:pt x="96707" y="1172705"/>
                  </a:moveTo>
                  <a:lnTo>
                    <a:pt x="79248" y="1180464"/>
                  </a:lnTo>
                  <a:lnTo>
                    <a:pt x="94741" y="1215263"/>
                  </a:lnTo>
                  <a:lnTo>
                    <a:pt x="112150" y="1207526"/>
                  </a:lnTo>
                  <a:lnTo>
                    <a:pt x="96707" y="1172705"/>
                  </a:lnTo>
                  <a:close/>
                </a:path>
                <a:path w="2751454" h="1242695">
                  <a:moveTo>
                    <a:pt x="112150" y="1207526"/>
                  </a:moveTo>
                  <a:lnTo>
                    <a:pt x="94741" y="1215263"/>
                  </a:lnTo>
                  <a:lnTo>
                    <a:pt x="115581" y="1215263"/>
                  </a:lnTo>
                  <a:lnTo>
                    <a:pt x="112150" y="1207526"/>
                  </a:lnTo>
                  <a:close/>
                </a:path>
                <a:path w="2751454" h="1242695">
                  <a:moveTo>
                    <a:pt x="2735453" y="0"/>
                  </a:moveTo>
                  <a:lnTo>
                    <a:pt x="96707" y="1172705"/>
                  </a:lnTo>
                  <a:lnTo>
                    <a:pt x="112150" y="1207526"/>
                  </a:lnTo>
                  <a:lnTo>
                    <a:pt x="2750947" y="34798"/>
                  </a:lnTo>
                  <a:lnTo>
                    <a:pt x="27354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13829" y="937005"/>
            <a:ext cx="141541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End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spc="-5" dirty="0">
                <a:latin typeface="Times New Roman"/>
                <a:cs typeface="Times New Roman"/>
              </a:rPr>
              <a:t>sp</a:t>
            </a:r>
            <a:r>
              <a:rPr sz="2400" dirty="0">
                <a:latin typeface="Times New Roman"/>
                <a:cs typeface="Times New Roman"/>
              </a:rPr>
              <a:t>erm  </a:t>
            </a:r>
            <a:r>
              <a:rPr sz="2400" i="1" dirty="0">
                <a:latin typeface="Times New Roman"/>
                <a:cs typeface="Times New Roman"/>
              </a:rPr>
              <a:t>Food </a:t>
            </a:r>
            <a:r>
              <a:rPr sz="2400" i="1" spc="-20" dirty="0">
                <a:latin typeface="Times New Roman"/>
                <a:cs typeface="Times New Roman"/>
              </a:rPr>
              <a:t>store  </a:t>
            </a:r>
            <a:r>
              <a:rPr sz="2400" i="1" dirty="0">
                <a:latin typeface="Times New Roman"/>
                <a:cs typeface="Times New Roman"/>
              </a:rPr>
              <a:t>for  developing  embryo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0476" y="469391"/>
            <a:ext cx="6250305" cy="5715000"/>
            <a:chOff x="760476" y="469391"/>
            <a:chExt cx="6250305" cy="5715000"/>
          </a:xfrm>
        </p:grpSpPr>
        <p:sp>
          <p:nvSpPr>
            <p:cNvPr id="9" name="object 9"/>
            <p:cNvSpPr/>
            <p:nvPr/>
          </p:nvSpPr>
          <p:spPr>
            <a:xfrm>
              <a:off x="4419600" y="3981449"/>
              <a:ext cx="2590800" cy="2202815"/>
            </a:xfrm>
            <a:custGeom>
              <a:avLst/>
              <a:gdLst/>
              <a:ahLst/>
              <a:cxnLst/>
              <a:rect l="l" t="t" r="r" b="b"/>
              <a:pathLst>
                <a:path w="2590800" h="2202815">
                  <a:moveTo>
                    <a:pt x="1081913" y="2179129"/>
                  </a:moveTo>
                  <a:lnTo>
                    <a:pt x="389559" y="1279131"/>
                  </a:lnTo>
                  <a:lnTo>
                    <a:pt x="409168" y="1264031"/>
                  </a:lnTo>
                  <a:lnTo>
                    <a:pt x="419735" y="1255903"/>
                  </a:lnTo>
                  <a:lnTo>
                    <a:pt x="304800" y="1200150"/>
                  </a:lnTo>
                  <a:lnTo>
                    <a:pt x="329184" y="1325626"/>
                  </a:lnTo>
                  <a:lnTo>
                    <a:pt x="359346" y="1302397"/>
                  </a:lnTo>
                  <a:lnTo>
                    <a:pt x="1051687" y="2202357"/>
                  </a:lnTo>
                  <a:lnTo>
                    <a:pt x="1081913" y="2179129"/>
                  </a:lnTo>
                  <a:close/>
                </a:path>
                <a:path w="2590800" h="2202815">
                  <a:moveTo>
                    <a:pt x="2590800" y="38100"/>
                  </a:moveTo>
                  <a:lnTo>
                    <a:pt x="114300" y="38100"/>
                  </a:lnTo>
                  <a:lnTo>
                    <a:pt x="114300" y="0"/>
                  </a:ln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2590800" y="76200"/>
                  </a:lnTo>
                  <a:lnTo>
                    <a:pt x="25908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0476" y="469391"/>
              <a:ext cx="1217676" cy="10469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7195" y="522731"/>
              <a:ext cx="4985004" cy="8915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13829" y="4214241"/>
            <a:ext cx="13328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Embryo  </a:t>
            </a:r>
            <a:r>
              <a:rPr sz="2400" i="1" dirty="0">
                <a:latin typeface="Times New Roman"/>
                <a:cs typeface="Times New Roman"/>
              </a:rPr>
              <a:t>Plumule,  radicle,  co</a:t>
            </a:r>
            <a:r>
              <a:rPr sz="2400" i="1" spc="5" dirty="0">
                <a:latin typeface="Times New Roman"/>
                <a:cs typeface="Times New Roman"/>
              </a:rPr>
              <a:t>t</a:t>
            </a:r>
            <a:r>
              <a:rPr sz="2400" i="1" dirty="0">
                <a:latin typeface="Times New Roman"/>
                <a:cs typeface="Times New Roman"/>
              </a:rPr>
              <a:t>y</a:t>
            </a:r>
            <a:r>
              <a:rPr sz="2400" i="1" spc="5" dirty="0">
                <a:latin typeface="Times New Roman"/>
                <a:cs typeface="Times New Roman"/>
              </a:rPr>
              <a:t>l</a:t>
            </a:r>
            <a:r>
              <a:rPr sz="2400" i="1" dirty="0">
                <a:latin typeface="Times New Roman"/>
                <a:cs typeface="Times New Roman"/>
              </a:rPr>
              <a:t>edo</a:t>
            </a:r>
            <a:r>
              <a:rPr sz="2400" i="1" spc="5" dirty="0">
                <a:latin typeface="Times New Roman"/>
                <a:cs typeface="Times New Roman"/>
              </a:rPr>
              <a:t>n</a:t>
            </a:r>
            <a:r>
              <a:rPr sz="2400" i="1" dirty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12594" y="6271971"/>
            <a:ext cx="439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Integuments, becomes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seed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coat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81201" y="0"/>
            <a:ext cx="379095" cy="923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900" spc="-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68703" y="194690"/>
            <a:ext cx="4207510" cy="4432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8267" y="5209489"/>
            <a:ext cx="25057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Micropyle </a:t>
            </a:r>
            <a:r>
              <a:rPr sz="1800" dirty="0">
                <a:latin typeface="Trebuchet MS"/>
                <a:cs typeface="Trebuchet MS"/>
              </a:rPr>
              <a:t>– </a:t>
            </a:r>
            <a:r>
              <a:rPr sz="1800" spc="-5" dirty="0">
                <a:latin typeface="Trebuchet MS"/>
                <a:cs typeface="Trebuchet MS"/>
              </a:rPr>
              <a:t>pore-entry  </a:t>
            </a:r>
            <a:r>
              <a:rPr sz="1800" dirty="0">
                <a:latin typeface="Trebuchet MS"/>
                <a:cs typeface="Trebuchet MS"/>
              </a:rPr>
              <a:t>Of </a:t>
            </a:r>
            <a:r>
              <a:rPr sz="1800" spc="-5" dirty="0">
                <a:latin typeface="Trebuchet MS"/>
                <a:cs typeface="Trebuchet MS"/>
              </a:rPr>
              <a:t>oxygen, water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during  germination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57399" y="1066800"/>
              <a:ext cx="4178300" cy="4508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1649" y="2127250"/>
              <a:ext cx="1993900" cy="2755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96253" y="1218056"/>
            <a:ext cx="215773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If all </a:t>
            </a:r>
            <a:r>
              <a:rPr sz="2800" dirty="0">
                <a:latin typeface="Times New Roman"/>
                <a:cs typeface="Times New Roman"/>
              </a:rPr>
              <a:t>the  endosperm </a:t>
            </a:r>
            <a:r>
              <a:rPr sz="2800" spc="-5" dirty="0">
                <a:latin typeface="Times New Roman"/>
                <a:cs typeface="Times New Roman"/>
              </a:rPr>
              <a:t>is  </a:t>
            </a:r>
            <a:r>
              <a:rPr sz="2800" dirty="0">
                <a:latin typeface="Times New Roman"/>
                <a:cs typeface="Times New Roman"/>
              </a:rPr>
              <a:t>absorbed </a:t>
            </a:r>
            <a:r>
              <a:rPr sz="2800" spc="-5" dirty="0">
                <a:latin typeface="Times New Roman"/>
                <a:cs typeface="Times New Roman"/>
              </a:rPr>
              <a:t>by  </a:t>
            </a:r>
            <a:r>
              <a:rPr sz="2800" dirty="0">
                <a:latin typeface="Times New Roman"/>
                <a:cs typeface="Times New Roman"/>
              </a:rPr>
              <a:t>the developing  </a:t>
            </a:r>
            <a:r>
              <a:rPr sz="2800" spc="-5" dirty="0">
                <a:latin typeface="Times New Roman"/>
                <a:cs typeface="Times New Roman"/>
              </a:rPr>
              <a:t>embryo the  seed is a </a:t>
            </a:r>
            <a:r>
              <a:rPr sz="2800" dirty="0">
                <a:latin typeface="Times New Roman"/>
                <a:cs typeface="Times New Roman"/>
              </a:rPr>
              <a:t>non  </a:t>
            </a:r>
            <a:r>
              <a:rPr sz="2800" spc="-5" dirty="0">
                <a:latin typeface="Times New Roman"/>
                <a:cs typeface="Times New Roman"/>
              </a:rPr>
              <a:t>endospermic  seed e.g.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broad  </a:t>
            </a:r>
            <a:r>
              <a:rPr sz="2800" spc="-5" dirty="0">
                <a:latin typeface="Times New Roman"/>
                <a:cs typeface="Times New Roman"/>
              </a:rPr>
              <a:t>bean, pea,  </a:t>
            </a:r>
            <a:r>
              <a:rPr sz="2800" dirty="0">
                <a:latin typeface="Times New Roman"/>
                <a:cs typeface="Times New Roman"/>
              </a:rPr>
              <a:t>groundnut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79475"/>
            <a:ext cx="8392795" cy="733425"/>
            <a:chOff x="0" y="379475"/>
            <a:chExt cx="8392795" cy="733425"/>
          </a:xfrm>
        </p:grpSpPr>
        <p:sp>
          <p:nvSpPr>
            <p:cNvPr id="8" name="object 8"/>
            <p:cNvSpPr/>
            <p:nvPr/>
          </p:nvSpPr>
          <p:spPr>
            <a:xfrm>
              <a:off x="0" y="379475"/>
              <a:ext cx="611124" cy="7330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063" y="417575"/>
              <a:ext cx="1245108" cy="6248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3252" y="417575"/>
              <a:ext cx="652272" cy="6248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2603" y="417575"/>
              <a:ext cx="4203192" cy="6248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22876" y="417575"/>
              <a:ext cx="2674620" cy="6248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11923" y="417575"/>
              <a:ext cx="1380744" cy="6248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9784" y="0"/>
            <a:ext cx="271145" cy="649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100" spc="-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endParaRPr sz="4100">
              <a:latin typeface="Georgia"/>
              <a:cs typeface="Georg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2254" y="190372"/>
            <a:ext cx="7706359" cy="387985"/>
            <a:chOff x="412254" y="190372"/>
            <a:chExt cx="7706359" cy="387985"/>
          </a:xfrm>
        </p:grpSpPr>
        <p:sp>
          <p:nvSpPr>
            <p:cNvPr id="16" name="object 16"/>
            <p:cNvSpPr/>
            <p:nvPr/>
          </p:nvSpPr>
          <p:spPr>
            <a:xfrm>
              <a:off x="412254" y="203326"/>
              <a:ext cx="684974" cy="29502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46301" y="353104"/>
              <a:ext cx="105105" cy="4669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86891" y="190372"/>
              <a:ext cx="3538093" cy="3874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87269" y="190372"/>
              <a:ext cx="2145812" cy="30797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76210" y="190372"/>
              <a:ext cx="842137" cy="30797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25649" y="1004188"/>
              <a:ext cx="4178300" cy="4508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1649" y="2127250"/>
              <a:ext cx="1993900" cy="2755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95998" y="857453"/>
            <a:ext cx="2024380" cy="5147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128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If all the  endosperm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 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absorbed  by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spc="-5" dirty="0">
                <a:latin typeface="Times New Roman"/>
                <a:cs typeface="Times New Roman"/>
              </a:rPr>
              <a:t>developing  embryo the  seed is </a:t>
            </a:r>
            <a:r>
              <a:rPr sz="2800" spc="-10" dirty="0">
                <a:latin typeface="Times New Roman"/>
                <a:cs typeface="Times New Roman"/>
              </a:rPr>
              <a:t>an  </a:t>
            </a:r>
            <a:r>
              <a:rPr sz="2800" spc="-5" dirty="0">
                <a:latin typeface="Times New Roman"/>
                <a:cs typeface="Times New Roman"/>
              </a:rPr>
              <a:t>endospermic  seed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e.g.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Maize,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wheat,  </a:t>
            </a:r>
            <a:r>
              <a:rPr sz="2800" spc="-30" dirty="0">
                <a:latin typeface="Times New Roman"/>
                <a:cs typeface="Times New Roman"/>
              </a:rPr>
              <a:t>barley, </a:t>
            </a:r>
            <a:r>
              <a:rPr sz="2800" spc="-20" dirty="0">
                <a:latin typeface="Times New Roman"/>
                <a:cs typeface="Times New Roman"/>
              </a:rPr>
              <a:t>castor,  </a:t>
            </a:r>
            <a:r>
              <a:rPr sz="2800" spc="-5" dirty="0">
                <a:latin typeface="Times New Roman"/>
                <a:cs typeface="Times New Roman"/>
              </a:rPr>
              <a:t>sunflower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3460" y="605027"/>
            <a:ext cx="7139940" cy="733425"/>
            <a:chOff x="1013460" y="605027"/>
            <a:chExt cx="7139940" cy="733425"/>
          </a:xfrm>
        </p:grpSpPr>
        <p:sp>
          <p:nvSpPr>
            <p:cNvPr id="8" name="object 8"/>
            <p:cNvSpPr/>
            <p:nvPr/>
          </p:nvSpPr>
          <p:spPr>
            <a:xfrm>
              <a:off x="1013460" y="605027"/>
              <a:ext cx="851916" cy="7330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5316" y="641603"/>
              <a:ext cx="3560064" cy="6248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42460" y="641603"/>
              <a:ext cx="2715767" cy="6248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72656" y="641603"/>
              <a:ext cx="1380744" cy="6248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04289" y="186944"/>
            <a:ext cx="271145" cy="649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100" spc="-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endParaRPr sz="4100">
              <a:latin typeface="Georgia"/>
              <a:cs typeface="Georg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66748" y="415162"/>
            <a:ext cx="6212840" cy="387985"/>
            <a:chOff x="1666748" y="415162"/>
            <a:chExt cx="6212840" cy="387985"/>
          </a:xfrm>
        </p:grpSpPr>
        <p:sp>
          <p:nvSpPr>
            <p:cNvPr id="14" name="object 14"/>
            <p:cNvSpPr/>
            <p:nvPr/>
          </p:nvSpPr>
          <p:spPr>
            <a:xfrm>
              <a:off x="1666748" y="415162"/>
              <a:ext cx="2925444" cy="3874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95063" y="415162"/>
              <a:ext cx="2199005" cy="3079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37197" y="415162"/>
              <a:ext cx="842136" cy="3079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10148" y="1122172"/>
              <a:ext cx="2932493" cy="45452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6857" y="1119250"/>
              <a:ext cx="3072731" cy="47260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43788" y="6046419"/>
            <a:ext cx="2593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e.g. </a:t>
            </a:r>
            <a:r>
              <a:rPr sz="2800" spc="-5" dirty="0">
                <a:latin typeface="Arial"/>
                <a:cs typeface="Arial"/>
              </a:rPr>
              <a:t>Broad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4310" y="6046419"/>
            <a:ext cx="1664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e.g.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Maize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71775" y="3490721"/>
            <a:ext cx="4681855" cy="1085215"/>
          </a:xfrm>
          <a:custGeom>
            <a:avLst/>
            <a:gdLst/>
            <a:ahLst/>
            <a:cxnLst/>
            <a:rect l="l" t="t" r="r" b="b"/>
            <a:pathLst>
              <a:path w="4681855" h="1085214">
                <a:moveTo>
                  <a:pt x="1012063" y="830199"/>
                </a:moveTo>
                <a:lnTo>
                  <a:pt x="1004062" y="773557"/>
                </a:lnTo>
                <a:lnTo>
                  <a:pt x="165684" y="893711"/>
                </a:lnTo>
                <a:lnTo>
                  <a:pt x="157607" y="837184"/>
                </a:lnTo>
                <a:lnTo>
                  <a:pt x="0" y="946277"/>
                </a:lnTo>
                <a:lnTo>
                  <a:pt x="181864" y="1006856"/>
                </a:lnTo>
                <a:lnTo>
                  <a:pt x="174358" y="954405"/>
                </a:lnTo>
                <a:lnTo>
                  <a:pt x="173774" y="950366"/>
                </a:lnTo>
                <a:lnTo>
                  <a:pt x="1012063" y="830199"/>
                </a:lnTo>
                <a:close/>
              </a:path>
              <a:path w="4681855" h="1085214">
                <a:moveTo>
                  <a:pt x="4321175" y="1017778"/>
                </a:moveTo>
                <a:lnTo>
                  <a:pt x="4159885" y="914273"/>
                </a:lnTo>
                <a:lnTo>
                  <a:pt x="4153789" y="971067"/>
                </a:lnTo>
                <a:lnTo>
                  <a:pt x="2308098" y="773430"/>
                </a:lnTo>
                <a:lnTo>
                  <a:pt x="2302002" y="830326"/>
                </a:lnTo>
                <a:lnTo>
                  <a:pt x="4147680" y="1027963"/>
                </a:lnTo>
                <a:lnTo>
                  <a:pt x="4141597" y="1084707"/>
                </a:lnTo>
                <a:lnTo>
                  <a:pt x="4285729" y="1030986"/>
                </a:lnTo>
                <a:lnTo>
                  <a:pt x="4321175" y="1017778"/>
                </a:lnTo>
                <a:close/>
              </a:path>
              <a:path w="4681855" h="1085214">
                <a:moveTo>
                  <a:pt x="4681474" y="81153"/>
                </a:moveTo>
                <a:lnTo>
                  <a:pt x="4628489" y="56388"/>
                </a:lnTo>
                <a:lnTo>
                  <a:pt x="4507865" y="0"/>
                </a:lnTo>
                <a:lnTo>
                  <a:pt x="4509389" y="57162"/>
                </a:lnTo>
                <a:lnTo>
                  <a:pt x="1943862" y="125603"/>
                </a:lnTo>
                <a:lnTo>
                  <a:pt x="1945386" y="182753"/>
                </a:lnTo>
                <a:lnTo>
                  <a:pt x="4510913" y="114312"/>
                </a:lnTo>
                <a:lnTo>
                  <a:pt x="4512437" y="171450"/>
                </a:lnTo>
                <a:lnTo>
                  <a:pt x="4681474" y="81153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82110" y="3456558"/>
            <a:ext cx="1165860" cy="1021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Plumule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339090">
              <a:lnSpc>
                <a:spcPct val="100000"/>
              </a:lnSpc>
              <a:spcBef>
                <a:spcPts val="1215"/>
              </a:spcBef>
            </a:pPr>
            <a:r>
              <a:rPr sz="1800" b="1" spc="-5" dirty="0">
                <a:latin typeface="Arial"/>
                <a:cs typeface="Arial"/>
              </a:rPr>
              <a:t>Radicle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79549" y="2321305"/>
            <a:ext cx="5616575" cy="586740"/>
          </a:xfrm>
          <a:custGeom>
            <a:avLst/>
            <a:gdLst/>
            <a:ahLst/>
            <a:cxnLst/>
            <a:rect l="l" t="t" r="r" b="b"/>
            <a:pathLst>
              <a:path w="5616575" h="586739">
                <a:moveTo>
                  <a:pt x="1374394" y="56134"/>
                </a:moveTo>
                <a:lnTo>
                  <a:pt x="1362583" y="254"/>
                </a:lnTo>
                <a:lnTo>
                  <a:pt x="161963" y="252323"/>
                </a:lnTo>
                <a:lnTo>
                  <a:pt x="150241" y="196342"/>
                </a:lnTo>
                <a:lnTo>
                  <a:pt x="0" y="315468"/>
                </a:lnTo>
                <a:lnTo>
                  <a:pt x="185420" y="364236"/>
                </a:lnTo>
                <a:lnTo>
                  <a:pt x="174929" y="314198"/>
                </a:lnTo>
                <a:lnTo>
                  <a:pt x="173697" y="308343"/>
                </a:lnTo>
                <a:lnTo>
                  <a:pt x="1374394" y="56134"/>
                </a:lnTo>
                <a:close/>
              </a:path>
              <a:path w="5616575" h="586739">
                <a:moveTo>
                  <a:pt x="5616575" y="531368"/>
                </a:moveTo>
                <a:lnTo>
                  <a:pt x="5462524" y="417449"/>
                </a:lnTo>
                <a:lnTo>
                  <a:pt x="5452656" y="473748"/>
                </a:lnTo>
                <a:lnTo>
                  <a:pt x="2741803" y="0"/>
                </a:lnTo>
                <a:lnTo>
                  <a:pt x="2732024" y="56388"/>
                </a:lnTo>
                <a:lnTo>
                  <a:pt x="5442801" y="529996"/>
                </a:lnTo>
                <a:lnTo>
                  <a:pt x="5432933" y="586359"/>
                </a:lnTo>
                <a:lnTo>
                  <a:pt x="5604688" y="534924"/>
                </a:lnTo>
                <a:lnTo>
                  <a:pt x="5616575" y="531368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55975" y="1511553"/>
            <a:ext cx="1283335" cy="94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5" dirty="0">
                <a:latin typeface="Arial"/>
                <a:cs typeface="Arial"/>
              </a:rPr>
              <a:t>d</a:t>
            </a:r>
            <a:r>
              <a:rPr sz="1800" b="1" spc="-5" dirty="0">
                <a:latin typeface="Arial"/>
                <a:cs typeface="Arial"/>
              </a:rPr>
              <a:t>ospe</a:t>
            </a:r>
            <a:r>
              <a:rPr sz="1800" b="1" spc="-15" dirty="0">
                <a:latin typeface="Arial"/>
                <a:cs typeface="Arial"/>
              </a:rPr>
              <a:t>r</a:t>
            </a:r>
            <a:r>
              <a:rPr sz="1800" b="1" spc="-5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Cot</a:t>
            </a:r>
            <a:r>
              <a:rPr sz="1800" b="1" spc="-25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ledon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11446" y="1672082"/>
            <a:ext cx="1229360" cy="299085"/>
          </a:xfrm>
          <a:custGeom>
            <a:avLst/>
            <a:gdLst/>
            <a:ahLst/>
            <a:cxnLst/>
            <a:rect l="l" t="t" r="r" b="b"/>
            <a:pathLst>
              <a:path w="1229360" h="299085">
                <a:moveTo>
                  <a:pt x="1055153" y="242428"/>
                </a:moveTo>
                <a:lnTo>
                  <a:pt x="1045209" y="298703"/>
                </a:lnTo>
                <a:lnTo>
                  <a:pt x="1217466" y="247395"/>
                </a:lnTo>
                <a:lnTo>
                  <a:pt x="1083309" y="247395"/>
                </a:lnTo>
                <a:lnTo>
                  <a:pt x="1055153" y="242428"/>
                </a:lnTo>
                <a:close/>
              </a:path>
              <a:path w="1229360" h="299085">
                <a:moveTo>
                  <a:pt x="1065114" y="186052"/>
                </a:moveTo>
                <a:lnTo>
                  <a:pt x="1055153" y="242428"/>
                </a:lnTo>
                <a:lnTo>
                  <a:pt x="1083309" y="247395"/>
                </a:lnTo>
                <a:lnTo>
                  <a:pt x="1093215" y="191007"/>
                </a:lnTo>
                <a:lnTo>
                  <a:pt x="1065114" y="186052"/>
                </a:lnTo>
                <a:close/>
              </a:path>
              <a:path w="1229360" h="299085">
                <a:moveTo>
                  <a:pt x="1075054" y="129793"/>
                </a:moveTo>
                <a:lnTo>
                  <a:pt x="1065114" y="186052"/>
                </a:lnTo>
                <a:lnTo>
                  <a:pt x="1093215" y="191007"/>
                </a:lnTo>
                <a:lnTo>
                  <a:pt x="1083309" y="247395"/>
                </a:lnTo>
                <a:lnTo>
                  <a:pt x="1217466" y="247395"/>
                </a:lnTo>
                <a:lnTo>
                  <a:pt x="1228978" y="243966"/>
                </a:lnTo>
                <a:lnTo>
                  <a:pt x="1075054" y="129793"/>
                </a:lnTo>
                <a:close/>
              </a:path>
              <a:path w="1229360" h="299085">
                <a:moveTo>
                  <a:pt x="10032" y="0"/>
                </a:moveTo>
                <a:lnTo>
                  <a:pt x="0" y="56260"/>
                </a:lnTo>
                <a:lnTo>
                  <a:pt x="1055153" y="242428"/>
                </a:lnTo>
                <a:lnTo>
                  <a:pt x="1065114" y="186052"/>
                </a:lnTo>
                <a:lnTo>
                  <a:pt x="10032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521967" y="285699"/>
            <a:ext cx="60979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Non–endospermic and Endospermic</a:t>
            </a:r>
            <a:r>
              <a:rPr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seed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Important Questions for CBSE Class 12 Biology Post-Fertilisati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90600"/>
            <a:ext cx="7464425" cy="441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rom Beyond the Cosmos: June 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4" y="247649"/>
            <a:ext cx="8759826" cy="638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Pollen pistil intera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228600"/>
            <a:ext cx="8531225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190830" y="609600"/>
            <a:ext cx="8693983" cy="4248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3764915" y="5729977"/>
            <a:ext cx="1950085" cy="289823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Trebuchet MS"/>
                <a:cs typeface="Trebuchet MS"/>
              </a:rPr>
              <a:t>T.S. </a:t>
            </a:r>
            <a:r>
              <a:rPr sz="1800" spc="-5" dirty="0">
                <a:latin typeface="Trebuchet MS"/>
                <a:cs typeface="Trebuchet MS"/>
              </a:rPr>
              <a:t>OF AN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ANTHER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Ncert solution of class 12 chapter 2 sexual reproduction i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6858000" cy="1924050"/>
          </a:xfrm>
          <a:prstGeom prst="rect">
            <a:avLst/>
          </a:prstGeom>
          <a:noFill/>
        </p:spPr>
      </p:pic>
      <p:pic>
        <p:nvPicPr>
          <p:cNvPr id="75780" name="Picture 4" descr="Genetic control of germination in Orobanche - AoB Bl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286000"/>
            <a:ext cx="5562600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What is the difference between true fruit and false fruit? - Quo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610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What are True Fruits and False Fruits - dailyonefru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342899"/>
            <a:ext cx="8759825" cy="621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Parthenocar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"/>
            <a:ext cx="8988425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Papaya Without Seeds | HerbaZ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381000"/>
            <a:ext cx="3578225" cy="2286000"/>
          </a:xfrm>
          <a:prstGeom prst="rect">
            <a:avLst/>
          </a:prstGeom>
          <a:noFill/>
        </p:spPr>
      </p:pic>
      <p:pic>
        <p:nvPicPr>
          <p:cNvPr id="79876" name="Picture 4" descr="Parthenocarpy &amp; Apomixis: Concepts, Similarities, Difference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2424"/>
            <a:ext cx="3962400" cy="3228976"/>
          </a:xfrm>
          <a:prstGeom prst="rect">
            <a:avLst/>
          </a:prstGeom>
          <a:noFill/>
        </p:spPr>
      </p:pic>
      <p:pic>
        <p:nvPicPr>
          <p:cNvPr id="79878" name="Picture 6" descr="If seedless fruits have no seeds, how are they planted? - Quo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8534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Apomixis and its application for crop improvemen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771524"/>
            <a:ext cx="8531225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Reproduction in Plants: 3 Modes | Plant Bree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914400"/>
            <a:ext cx="837882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Polyembryony- Types and its Occurrence in Gymnosper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4" y="228600"/>
            <a:ext cx="8683626" cy="3686176"/>
          </a:xfrm>
          <a:prstGeom prst="rect">
            <a:avLst/>
          </a:prstGeom>
          <a:noFill/>
        </p:spPr>
      </p:pic>
      <p:pic>
        <p:nvPicPr>
          <p:cNvPr id="96260" name="Picture 4" descr="Polyembryony and seedling emergence traits in apomictic citru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38600"/>
            <a:ext cx="8610600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Polyembryony By Prof. Jadhav S. R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457200"/>
            <a:ext cx="76168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Figure 1 from Reproduction in woody perennial Citrus: an update 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319087"/>
            <a:ext cx="8378825" cy="6081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8610600" cy="5854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3225"/>
              </a:lnSpc>
              <a:spcBef>
                <a:spcPts val="105"/>
              </a:spcBef>
            </a:pPr>
            <a:r>
              <a:rPr lang="en-US" sz="2400" spc="20" dirty="0" smtClean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lang="en-US" sz="2400" spc="20" dirty="0" smtClean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anther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is a four-sided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(tetragonal)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structure -</a:t>
            </a:r>
            <a:r>
              <a:rPr lang="en-US" sz="2400" spc="1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four</a:t>
            </a:r>
            <a:endParaRPr lang="en-US" sz="2400" dirty="0" smtClean="0">
              <a:latin typeface="Trebuchet MS"/>
              <a:cs typeface="Trebuchet MS"/>
            </a:endParaRPr>
          </a:p>
          <a:p>
            <a:pPr marL="194945" algn="just">
              <a:lnSpc>
                <a:spcPts val="2400"/>
              </a:lnSpc>
            </a:pPr>
            <a:r>
              <a:rPr lang="en-US" sz="2400" b="1" spc="-1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microsporangia</a:t>
            </a:r>
            <a:r>
              <a:rPr lang="en-US" sz="2400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located at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the corners, two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in each</a:t>
            </a:r>
            <a:r>
              <a:rPr lang="en-US" sz="2400" spc="8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lobe.</a:t>
            </a:r>
            <a:endParaRPr lang="en-US" sz="2400" dirty="0" smtClean="0">
              <a:latin typeface="Trebuchet MS"/>
              <a:cs typeface="Trebuchet MS"/>
            </a:endParaRPr>
          </a:p>
          <a:p>
            <a:pPr marL="194945" marR="1421130" indent="-182880" algn="just">
              <a:lnSpc>
                <a:spcPct val="85800"/>
              </a:lnSpc>
              <a:spcBef>
                <a:spcPts val="445"/>
              </a:spcBef>
            </a:pPr>
            <a:r>
              <a:rPr lang="en-US" sz="2400" spc="20" dirty="0" smtClean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lang="en-US" sz="2400" spc="20" dirty="0" smtClean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lang="en-US" sz="2400" spc="-1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microsporangia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develop- </a:t>
            </a:r>
            <a:r>
              <a:rPr lang="en-US" sz="24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pollen sacs.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They extend  longitudinally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,are packed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with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pollen</a:t>
            </a:r>
            <a:r>
              <a:rPr lang="en-US" sz="2400" spc="3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grains.</a:t>
            </a:r>
            <a:endParaRPr lang="en-US" sz="2400" dirty="0" smtClean="0">
              <a:latin typeface="Trebuchet MS"/>
              <a:cs typeface="Trebuchet MS"/>
            </a:endParaRPr>
          </a:p>
          <a:p>
            <a:pPr marL="194945" marR="5080" indent="-182880" algn="just">
              <a:lnSpc>
                <a:spcPct val="88600"/>
              </a:lnSpc>
              <a:spcBef>
                <a:spcPts val="300"/>
              </a:spcBef>
              <a:tabLst>
                <a:tab pos="1391920" algn="l"/>
              </a:tabLst>
            </a:pPr>
            <a:r>
              <a:rPr lang="en-US" sz="2400" spc="5" dirty="0" smtClean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lang="en-US" sz="2400" b="1" spc="5" dirty="0" smtClean="0">
                <a:solidFill>
                  <a:srgbClr val="404040"/>
                </a:solidFill>
                <a:latin typeface="Trebuchet MS"/>
                <a:cs typeface="Trebuchet MS"/>
              </a:rPr>
              <a:t>Structure </a:t>
            </a:r>
            <a:r>
              <a:rPr lang="en-US" sz="24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lang="en-US" sz="2400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microsporangium: </a:t>
            </a:r>
            <a:r>
              <a:rPr lang="en-US" sz="24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lang="en-US" sz="2400" b="1" spc="-65" dirty="0" smtClean="0">
                <a:solidFill>
                  <a:srgbClr val="404040"/>
                </a:solidFill>
                <a:latin typeface="Trebuchet MS"/>
                <a:cs typeface="Trebuchet MS"/>
              </a:rPr>
              <a:t>T.S.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a typical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microsporangium  appears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circular in outline. It is generally surrounded by four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wall 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layers</a:t>
            </a:r>
            <a:r>
              <a:rPr lang="en-US" sz="24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--	</a:t>
            </a:r>
            <a:r>
              <a:rPr lang="en-US" sz="2400" spc="-5" dirty="0" smtClean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lang="en-US" sz="2400" spc="-10" dirty="0" smtClean="0">
                <a:solidFill>
                  <a:srgbClr val="FF0000"/>
                </a:solidFill>
                <a:latin typeface="Trebuchet MS"/>
                <a:cs typeface="Trebuchet MS"/>
              </a:rPr>
              <a:t>epidermis, </a:t>
            </a:r>
            <a:r>
              <a:rPr lang="en-US" sz="2400" spc="-5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endothecium</a:t>
            </a:r>
            <a:r>
              <a:rPr lang="en-US" sz="2400" spc="-5" dirty="0" smtClean="0">
                <a:solidFill>
                  <a:srgbClr val="FF0000"/>
                </a:solidFill>
                <a:latin typeface="Trebuchet MS"/>
                <a:cs typeface="Trebuchet MS"/>
              </a:rPr>
              <a:t>, middle layers and </a:t>
            </a:r>
            <a:r>
              <a:rPr lang="en-US" sz="2400" spc="-10" dirty="0" smtClean="0">
                <a:solidFill>
                  <a:srgbClr val="FF0000"/>
                </a:solidFill>
                <a:latin typeface="Trebuchet MS"/>
                <a:cs typeface="Trebuchet MS"/>
              </a:rPr>
              <a:t>the  </a:t>
            </a:r>
            <a:r>
              <a:rPr lang="en-US" sz="2400" spc="-5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tapetum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lang="en-US" sz="2400" dirty="0" smtClean="0">
              <a:latin typeface="Trebuchet MS"/>
              <a:cs typeface="Trebuchet MS"/>
            </a:endParaRPr>
          </a:p>
          <a:p>
            <a:pPr marL="194945" marR="442595" indent="-182880" algn="just">
              <a:lnSpc>
                <a:spcPct val="85800"/>
              </a:lnSpc>
              <a:spcBef>
                <a:spcPts val="400"/>
              </a:spcBef>
            </a:pPr>
            <a:r>
              <a:rPr lang="en-US" sz="2400" spc="20" dirty="0" smtClean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lang="en-US" sz="2400" spc="20" dirty="0" smtClean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outer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three wall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layers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perform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the function of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protection  and help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dehiscence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anther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to release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lang="en-US" sz="2400" spc="5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pollen.</a:t>
            </a:r>
            <a:endParaRPr lang="en-US" sz="2400" dirty="0" smtClean="0">
              <a:latin typeface="Trebuchet MS"/>
              <a:cs typeface="Trebuchet MS"/>
            </a:endParaRPr>
          </a:p>
          <a:p>
            <a:pPr marL="194945" marR="487045" indent="-182880" algn="just">
              <a:lnSpc>
                <a:spcPct val="88600"/>
              </a:lnSpc>
              <a:spcBef>
                <a:spcPts val="305"/>
              </a:spcBef>
            </a:pPr>
            <a:r>
              <a:rPr lang="en-US" sz="2400" dirty="0" smtClean="0">
                <a:solidFill>
                  <a:srgbClr val="D67B00"/>
                </a:solidFill>
                <a:latin typeface="Georgia"/>
                <a:cs typeface="Georgia"/>
              </a:rPr>
              <a:t>*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innermost wall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layer is the </a:t>
            </a:r>
            <a:r>
              <a:rPr lang="en-US" sz="2400" b="1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tapetum</a:t>
            </a:r>
            <a:r>
              <a:rPr lang="en-US" sz="24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It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nourishes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the 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developing pollen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grains.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Cells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of the </a:t>
            </a:r>
            <a:r>
              <a:rPr lang="en-US"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tapetum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possess dense 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cytoplasm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generally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have more than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one nucleus. Nucleus 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divides 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without </a:t>
            </a:r>
            <a:r>
              <a:rPr lang="en-US"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cytoplasmic</a:t>
            </a:r>
            <a:r>
              <a:rPr lang="en-US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division-</a:t>
            </a:r>
            <a:r>
              <a:rPr lang="en-US" sz="2400" spc="2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polyploidy</a:t>
            </a:r>
            <a:endParaRPr lang="en-US"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Polyembryo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695324"/>
            <a:ext cx="8150225" cy="5476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Differentiate between Polyembryony and Apomixis | LSc100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990601"/>
            <a:ext cx="868362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2619" y="0"/>
            <a:ext cx="379095" cy="923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900" spc="-5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grpSp>
        <p:nvGrpSpPr>
          <p:cNvPr id="2" name="object 7"/>
          <p:cNvGrpSpPr/>
          <p:nvPr/>
        </p:nvGrpSpPr>
        <p:grpSpPr>
          <a:xfrm>
            <a:off x="492125" y="176529"/>
            <a:ext cx="7812405" cy="4801870"/>
            <a:chOff x="492125" y="176529"/>
            <a:chExt cx="7812405" cy="4801870"/>
          </a:xfrm>
        </p:grpSpPr>
        <p:sp>
          <p:nvSpPr>
            <p:cNvPr id="8" name="object 8"/>
            <p:cNvSpPr/>
            <p:nvPr/>
          </p:nvSpPr>
          <p:spPr>
            <a:xfrm>
              <a:off x="1050023" y="176529"/>
              <a:ext cx="7254125" cy="555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2125" y="2598800"/>
              <a:ext cx="2219325" cy="23795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82545" y="4115815"/>
            <a:ext cx="2520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38928" y="5351513"/>
            <a:ext cx="226695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00400" y="1419225"/>
            <a:ext cx="2489200" cy="2117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42153" y="2689987"/>
            <a:ext cx="2520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14"/>
          <p:cNvGrpSpPr/>
          <p:nvPr/>
        </p:nvGrpSpPr>
        <p:grpSpPr>
          <a:xfrm>
            <a:off x="845561" y="1150611"/>
            <a:ext cx="1548765" cy="1214755"/>
            <a:chOff x="845561" y="1150611"/>
            <a:chExt cx="1548765" cy="1214755"/>
          </a:xfrm>
        </p:grpSpPr>
        <p:sp>
          <p:nvSpPr>
            <p:cNvPr id="15" name="object 15"/>
            <p:cNvSpPr/>
            <p:nvPr/>
          </p:nvSpPr>
          <p:spPr>
            <a:xfrm>
              <a:off x="1160856" y="1156961"/>
              <a:ext cx="1227455" cy="433705"/>
            </a:xfrm>
            <a:custGeom>
              <a:avLst/>
              <a:gdLst/>
              <a:ahLst/>
              <a:cxnLst/>
              <a:rect l="l" t="t" r="r" b="b"/>
              <a:pathLst>
                <a:path w="1227455" h="433705">
                  <a:moveTo>
                    <a:pt x="1143275" y="203440"/>
                  </a:moveTo>
                  <a:lnTo>
                    <a:pt x="359866" y="203440"/>
                  </a:lnTo>
                  <a:lnTo>
                    <a:pt x="406298" y="204712"/>
                  </a:lnTo>
                  <a:lnTo>
                    <a:pt x="452434" y="209241"/>
                  </a:lnTo>
                  <a:lnTo>
                    <a:pt x="498087" y="217023"/>
                  </a:lnTo>
                  <a:lnTo>
                    <a:pt x="543074" y="228053"/>
                  </a:lnTo>
                  <a:lnTo>
                    <a:pt x="587208" y="242324"/>
                  </a:lnTo>
                  <a:lnTo>
                    <a:pt x="630304" y="259833"/>
                  </a:lnTo>
                  <a:lnTo>
                    <a:pt x="672176" y="280574"/>
                  </a:lnTo>
                  <a:lnTo>
                    <a:pt x="712640" y="304542"/>
                  </a:lnTo>
                  <a:lnTo>
                    <a:pt x="751509" y="331732"/>
                  </a:lnTo>
                  <a:lnTo>
                    <a:pt x="593140" y="433459"/>
                  </a:lnTo>
                  <a:lnTo>
                    <a:pt x="1056055" y="387866"/>
                  </a:lnTo>
                  <a:lnTo>
                    <a:pt x="1143275" y="203440"/>
                  </a:lnTo>
                  <a:close/>
                </a:path>
                <a:path w="1227455" h="433705">
                  <a:moveTo>
                    <a:pt x="676739" y="0"/>
                  </a:moveTo>
                  <a:lnTo>
                    <a:pt x="630199" y="1986"/>
                  </a:lnTo>
                  <a:lnTo>
                    <a:pt x="583735" y="7242"/>
                  </a:lnTo>
                  <a:lnTo>
                    <a:pt x="537531" y="15772"/>
                  </a:lnTo>
                  <a:lnTo>
                    <a:pt x="491773" y="27581"/>
                  </a:lnTo>
                  <a:lnTo>
                    <a:pt x="446648" y="42673"/>
                  </a:lnTo>
                  <a:lnTo>
                    <a:pt x="402339" y="61055"/>
                  </a:lnTo>
                  <a:lnTo>
                    <a:pt x="359033" y="82730"/>
                  </a:lnTo>
                  <a:lnTo>
                    <a:pt x="316915" y="107704"/>
                  </a:lnTo>
                  <a:lnTo>
                    <a:pt x="0" y="311158"/>
                  </a:lnTo>
                  <a:lnTo>
                    <a:pt x="42126" y="286184"/>
                  </a:lnTo>
                  <a:lnTo>
                    <a:pt x="85439" y="264509"/>
                  </a:lnTo>
                  <a:lnTo>
                    <a:pt x="129754" y="246127"/>
                  </a:lnTo>
                  <a:lnTo>
                    <a:pt x="174886" y="231033"/>
                  </a:lnTo>
                  <a:lnTo>
                    <a:pt x="220648" y="219223"/>
                  </a:lnTo>
                  <a:lnTo>
                    <a:pt x="266856" y="210691"/>
                  </a:lnTo>
                  <a:lnTo>
                    <a:pt x="313324" y="205431"/>
                  </a:lnTo>
                  <a:lnTo>
                    <a:pt x="359866" y="203440"/>
                  </a:lnTo>
                  <a:lnTo>
                    <a:pt x="1143275" y="203440"/>
                  </a:lnTo>
                  <a:lnTo>
                    <a:pt x="1178761" y="128405"/>
                  </a:lnTo>
                  <a:lnTo>
                    <a:pt x="1068374" y="128405"/>
                  </a:lnTo>
                  <a:lnTo>
                    <a:pt x="1029505" y="101194"/>
                  </a:lnTo>
                  <a:lnTo>
                    <a:pt x="989041" y="77208"/>
                  </a:lnTo>
                  <a:lnTo>
                    <a:pt x="947169" y="56450"/>
                  </a:lnTo>
                  <a:lnTo>
                    <a:pt x="904073" y="38927"/>
                  </a:lnTo>
                  <a:lnTo>
                    <a:pt x="859940" y="24643"/>
                  </a:lnTo>
                  <a:lnTo>
                    <a:pt x="814954" y="13604"/>
                  </a:lnTo>
                  <a:lnTo>
                    <a:pt x="769302" y="5813"/>
                  </a:lnTo>
                  <a:lnTo>
                    <a:pt x="723168" y="1277"/>
                  </a:lnTo>
                  <a:lnTo>
                    <a:pt x="676739" y="0"/>
                  </a:lnTo>
                  <a:close/>
                </a:path>
                <a:path w="1227455" h="433705">
                  <a:moveTo>
                    <a:pt x="1226870" y="26678"/>
                  </a:moveTo>
                  <a:lnTo>
                    <a:pt x="1068374" y="128405"/>
                  </a:lnTo>
                  <a:lnTo>
                    <a:pt x="1178761" y="128405"/>
                  </a:lnTo>
                  <a:lnTo>
                    <a:pt x="1226870" y="2667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1911" y="1388745"/>
              <a:ext cx="481965" cy="970280"/>
            </a:xfrm>
            <a:custGeom>
              <a:avLst/>
              <a:gdLst/>
              <a:ahLst/>
              <a:cxnLst/>
              <a:rect l="l" t="t" r="r" b="b"/>
              <a:pathLst>
                <a:path w="481965" h="970280">
                  <a:moveTo>
                    <a:pt x="481715" y="0"/>
                  </a:moveTo>
                  <a:lnTo>
                    <a:pt x="436548" y="15224"/>
                  </a:lnTo>
                  <a:lnTo>
                    <a:pt x="392591" y="33591"/>
                  </a:lnTo>
                  <a:lnTo>
                    <a:pt x="350004" y="55006"/>
                  </a:lnTo>
                  <a:lnTo>
                    <a:pt x="308944" y="79375"/>
                  </a:lnTo>
                  <a:lnTo>
                    <a:pt x="268499" y="107407"/>
                  </a:lnTo>
                  <a:lnTo>
                    <a:pt x="230719" y="137772"/>
                  </a:lnTo>
                  <a:lnTo>
                    <a:pt x="195642" y="170297"/>
                  </a:lnTo>
                  <a:lnTo>
                    <a:pt x="163311" y="204811"/>
                  </a:lnTo>
                  <a:lnTo>
                    <a:pt x="133767" y="241141"/>
                  </a:lnTo>
                  <a:lnTo>
                    <a:pt x="107049" y="279114"/>
                  </a:lnTo>
                  <a:lnTo>
                    <a:pt x="83200" y="318560"/>
                  </a:lnTo>
                  <a:lnTo>
                    <a:pt x="62260" y="359305"/>
                  </a:lnTo>
                  <a:lnTo>
                    <a:pt x="44270" y="401178"/>
                  </a:lnTo>
                  <a:lnTo>
                    <a:pt x="29270" y="444005"/>
                  </a:lnTo>
                  <a:lnTo>
                    <a:pt x="17303" y="487616"/>
                  </a:lnTo>
                  <a:lnTo>
                    <a:pt x="8408" y="531838"/>
                  </a:lnTo>
                  <a:lnTo>
                    <a:pt x="2626" y="576498"/>
                  </a:lnTo>
                  <a:lnTo>
                    <a:pt x="0" y="621425"/>
                  </a:lnTo>
                  <a:lnTo>
                    <a:pt x="568" y="666446"/>
                  </a:lnTo>
                  <a:lnTo>
                    <a:pt x="4372" y="711389"/>
                  </a:lnTo>
                  <a:lnTo>
                    <a:pt x="11454" y="756082"/>
                  </a:lnTo>
                  <a:lnTo>
                    <a:pt x="21854" y="800353"/>
                  </a:lnTo>
                  <a:lnTo>
                    <a:pt x="35612" y="844030"/>
                  </a:lnTo>
                  <a:lnTo>
                    <a:pt x="52771" y="886940"/>
                  </a:lnTo>
                  <a:lnTo>
                    <a:pt x="73370" y="928911"/>
                  </a:lnTo>
                  <a:lnTo>
                    <a:pt x="97451" y="969771"/>
                  </a:lnTo>
                  <a:lnTo>
                    <a:pt x="414329" y="766317"/>
                  </a:lnTo>
                  <a:lnTo>
                    <a:pt x="389414" y="723862"/>
                  </a:lnTo>
                  <a:lnTo>
                    <a:pt x="368199" y="680048"/>
                  </a:lnTo>
                  <a:lnTo>
                    <a:pt x="350666" y="635084"/>
                  </a:lnTo>
                  <a:lnTo>
                    <a:pt x="336797" y="589173"/>
                  </a:lnTo>
                  <a:lnTo>
                    <a:pt x="326574" y="542523"/>
                  </a:lnTo>
                  <a:lnTo>
                    <a:pt x="319978" y="495339"/>
                  </a:lnTo>
                  <a:lnTo>
                    <a:pt x="316993" y="447827"/>
                  </a:lnTo>
                  <a:lnTo>
                    <a:pt x="317599" y="400194"/>
                  </a:lnTo>
                  <a:lnTo>
                    <a:pt x="321779" y="352645"/>
                  </a:lnTo>
                  <a:lnTo>
                    <a:pt x="329515" y="305386"/>
                  </a:lnTo>
                  <a:lnTo>
                    <a:pt x="340789" y="258623"/>
                  </a:lnTo>
                  <a:lnTo>
                    <a:pt x="355583" y="212562"/>
                  </a:lnTo>
                  <a:lnTo>
                    <a:pt x="373878" y="167409"/>
                  </a:lnTo>
                  <a:lnTo>
                    <a:pt x="395657" y="123371"/>
                  </a:lnTo>
                  <a:lnTo>
                    <a:pt x="420901" y="80652"/>
                  </a:lnTo>
                  <a:lnTo>
                    <a:pt x="449593" y="39460"/>
                  </a:lnTo>
                  <a:lnTo>
                    <a:pt x="481715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1911" y="1156961"/>
              <a:ext cx="1536065" cy="1202055"/>
            </a:xfrm>
            <a:custGeom>
              <a:avLst/>
              <a:gdLst/>
              <a:ahLst/>
              <a:cxnLst/>
              <a:rect l="l" t="t" r="r" b="b"/>
              <a:pathLst>
                <a:path w="1536064" h="1202055">
                  <a:moveTo>
                    <a:pt x="481715" y="231783"/>
                  </a:moveTo>
                  <a:lnTo>
                    <a:pt x="449593" y="271244"/>
                  </a:lnTo>
                  <a:lnTo>
                    <a:pt x="420901" y="312436"/>
                  </a:lnTo>
                  <a:lnTo>
                    <a:pt x="395657" y="355155"/>
                  </a:lnTo>
                  <a:lnTo>
                    <a:pt x="373878" y="399193"/>
                  </a:lnTo>
                  <a:lnTo>
                    <a:pt x="355583" y="444346"/>
                  </a:lnTo>
                  <a:lnTo>
                    <a:pt x="340789" y="490406"/>
                  </a:lnTo>
                  <a:lnTo>
                    <a:pt x="329515" y="537169"/>
                  </a:lnTo>
                  <a:lnTo>
                    <a:pt x="321779" y="584428"/>
                  </a:lnTo>
                  <a:lnTo>
                    <a:pt x="317599" y="631977"/>
                  </a:lnTo>
                  <a:lnTo>
                    <a:pt x="316993" y="679611"/>
                  </a:lnTo>
                  <a:lnTo>
                    <a:pt x="319978" y="727122"/>
                  </a:lnTo>
                  <a:lnTo>
                    <a:pt x="326574" y="774306"/>
                  </a:lnTo>
                  <a:lnTo>
                    <a:pt x="336797" y="820957"/>
                  </a:lnTo>
                  <a:lnTo>
                    <a:pt x="350666" y="866867"/>
                  </a:lnTo>
                  <a:lnTo>
                    <a:pt x="368199" y="911832"/>
                  </a:lnTo>
                  <a:lnTo>
                    <a:pt x="389414" y="955645"/>
                  </a:lnTo>
                  <a:lnTo>
                    <a:pt x="414329" y="998101"/>
                  </a:lnTo>
                  <a:lnTo>
                    <a:pt x="97451" y="1201555"/>
                  </a:lnTo>
                  <a:lnTo>
                    <a:pt x="73370" y="1160695"/>
                  </a:lnTo>
                  <a:lnTo>
                    <a:pt x="52771" y="1118724"/>
                  </a:lnTo>
                  <a:lnTo>
                    <a:pt x="35612" y="1075814"/>
                  </a:lnTo>
                  <a:lnTo>
                    <a:pt x="21854" y="1032137"/>
                  </a:lnTo>
                  <a:lnTo>
                    <a:pt x="11454" y="987866"/>
                  </a:lnTo>
                  <a:lnTo>
                    <a:pt x="4372" y="943173"/>
                  </a:lnTo>
                  <a:lnTo>
                    <a:pt x="568" y="898230"/>
                  </a:lnTo>
                  <a:lnTo>
                    <a:pt x="0" y="853208"/>
                  </a:lnTo>
                  <a:lnTo>
                    <a:pt x="2626" y="808282"/>
                  </a:lnTo>
                  <a:lnTo>
                    <a:pt x="8408" y="763621"/>
                  </a:lnTo>
                  <a:lnTo>
                    <a:pt x="17303" y="719400"/>
                  </a:lnTo>
                  <a:lnTo>
                    <a:pt x="29270" y="675789"/>
                  </a:lnTo>
                  <a:lnTo>
                    <a:pt x="44270" y="632961"/>
                  </a:lnTo>
                  <a:lnTo>
                    <a:pt x="62260" y="591089"/>
                  </a:lnTo>
                  <a:lnTo>
                    <a:pt x="83200" y="550344"/>
                  </a:lnTo>
                  <a:lnTo>
                    <a:pt x="107049" y="510898"/>
                  </a:lnTo>
                  <a:lnTo>
                    <a:pt x="133767" y="472924"/>
                  </a:lnTo>
                  <a:lnTo>
                    <a:pt x="163311" y="436594"/>
                  </a:lnTo>
                  <a:lnTo>
                    <a:pt x="195642" y="402081"/>
                  </a:lnTo>
                  <a:lnTo>
                    <a:pt x="230719" y="369555"/>
                  </a:lnTo>
                  <a:lnTo>
                    <a:pt x="268499" y="339190"/>
                  </a:lnTo>
                  <a:lnTo>
                    <a:pt x="308944" y="311158"/>
                  </a:lnTo>
                  <a:lnTo>
                    <a:pt x="625860" y="107704"/>
                  </a:lnTo>
                  <a:lnTo>
                    <a:pt x="667978" y="82730"/>
                  </a:lnTo>
                  <a:lnTo>
                    <a:pt x="711284" y="61055"/>
                  </a:lnTo>
                  <a:lnTo>
                    <a:pt x="755592" y="42673"/>
                  </a:lnTo>
                  <a:lnTo>
                    <a:pt x="800718" y="27581"/>
                  </a:lnTo>
                  <a:lnTo>
                    <a:pt x="846476" y="15772"/>
                  </a:lnTo>
                  <a:lnTo>
                    <a:pt x="892679" y="7242"/>
                  </a:lnTo>
                  <a:lnTo>
                    <a:pt x="939144" y="1986"/>
                  </a:lnTo>
                  <a:lnTo>
                    <a:pt x="985684" y="0"/>
                  </a:lnTo>
                  <a:lnTo>
                    <a:pt x="1032113" y="1277"/>
                  </a:lnTo>
                  <a:lnTo>
                    <a:pt x="1078247" y="5813"/>
                  </a:lnTo>
                  <a:lnTo>
                    <a:pt x="1123899" y="13604"/>
                  </a:lnTo>
                  <a:lnTo>
                    <a:pt x="1168885" y="24643"/>
                  </a:lnTo>
                  <a:lnTo>
                    <a:pt x="1213018" y="38927"/>
                  </a:lnTo>
                  <a:lnTo>
                    <a:pt x="1256114" y="56450"/>
                  </a:lnTo>
                  <a:lnTo>
                    <a:pt x="1297986" y="77208"/>
                  </a:lnTo>
                  <a:lnTo>
                    <a:pt x="1338450" y="101194"/>
                  </a:lnTo>
                  <a:lnTo>
                    <a:pt x="1377319" y="128405"/>
                  </a:lnTo>
                  <a:lnTo>
                    <a:pt x="1535815" y="26678"/>
                  </a:lnTo>
                  <a:lnTo>
                    <a:pt x="1365000" y="387866"/>
                  </a:lnTo>
                  <a:lnTo>
                    <a:pt x="902085" y="433459"/>
                  </a:lnTo>
                  <a:lnTo>
                    <a:pt x="1060454" y="331732"/>
                  </a:lnTo>
                  <a:lnTo>
                    <a:pt x="1021585" y="304542"/>
                  </a:lnTo>
                  <a:lnTo>
                    <a:pt x="981121" y="280574"/>
                  </a:lnTo>
                  <a:lnTo>
                    <a:pt x="939248" y="259833"/>
                  </a:lnTo>
                  <a:lnTo>
                    <a:pt x="896152" y="242324"/>
                  </a:lnTo>
                  <a:lnTo>
                    <a:pt x="852018" y="228053"/>
                  </a:lnTo>
                  <a:lnTo>
                    <a:pt x="807032" y="217023"/>
                  </a:lnTo>
                  <a:lnTo>
                    <a:pt x="761378" y="209241"/>
                  </a:lnTo>
                  <a:lnTo>
                    <a:pt x="715243" y="204712"/>
                  </a:lnTo>
                  <a:lnTo>
                    <a:pt x="668811" y="203440"/>
                  </a:lnTo>
                  <a:lnTo>
                    <a:pt x="622268" y="205431"/>
                  </a:lnTo>
                  <a:lnTo>
                    <a:pt x="575801" y="210691"/>
                  </a:lnTo>
                  <a:lnTo>
                    <a:pt x="529593" y="219223"/>
                  </a:lnTo>
                  <a:lnTo>
                    <a:pt x="483830" y="231033"/>
                  </a:lnTo>
                  <a:lnTo>
                    <a:pt x="438699" y="246127"/>
                  </a:lnTo>
                  <a:lnTo>
                    <a:pt x="394384" y="264509"/>
                  </a:lnTo>
                  <a:lnTo>
                    <a:pt x="351070" y="286184"/>
                  </a:lnTo>
                  <a:lnTo>
                    <a:pt x="308944" y="311158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18817" y="1870328"/>
            <a:ext cx="1229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pollen </a:t>
            </a:r>
            <a:r>
              <a:rPr sz="1800" b="1" spc="-5" dirty="0">
                <a:latin typeface="Arial"/>
                <a:cs typeface="Arial"/>
              </a:rPr>
              <a:t>is  tr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nsfe</a:t>
            </a:r>
            <a:r>
              <a:rPr sz="1800" b="1" spc="-15" dirty="0">
                <a:latin typeface="Arial"/>
                <a:cs typeface="Arial"/>
              </a:rPr>
              <a:t>r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80150" y="2693923"/>
            <a:ext cx="2325751" cy="2063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973059" y="3952188"/>
            <a:ext cx="25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21"/>
          <p:cNvGrpSpPr/>
          <p:nvPr/>
        </p:nvGrpSpPr>
        <p:grpSpPr>
          <a:xfrm>
            <a:off x="6455028" y="1090771"/>
            <a:ext cx="1684020" cy="1111885"/>
            <a:chOff x="6455028" y="1090771"/>
            <a:chExt cx="1684020" cy="1111885"/>
          </a:xfrm>
        </p:grpSpPr>
        <p:sp>
          <p:nvSpPr>
            <p:cNvPr id="22" name="object 22"/>
            <p:cNvSpPr/>
            <p:nvPr/>
          </p:nvSpPr>
          <p:spPr>
            <a:xfrm>
              <a:off x="7357998" y="1203070"/>
              <a:ext cx="774700" cy="993140"/>
            </a:xfrm>
            <a:custGeom>
              <a:avLst/>
              <a:gdLst/>
              <a:ahLst/>
              <a:cxnLst/>
              <a:rect l="l" t="t" r="r" b="b"/>
              <a:pathLst>
                <a:path w="774700" h="993139">
                  <a:moveTo>
                    <a:pt x="138810" y="589406"/>
                  </a:moveTo>
                  <a:lnTo>
                    <a:pt x="375030" y="990091"/>
                  </a:lnTo>
                  <a:lnTo>
                    <a:pt x="774573" y="993013"/>
                  </a:lnTo>
                  <a:lnTo>
                    <a:pt x="615569" y="892048"/>
                  </a:lnTo>
                  <a:lnTo>
                    <a:pt x="623877" y="845351"/>
                  </a:lnTo>
                  <a:lnTo>
                    <a:pt x="628592" y="798565"/>
                  </a:lnTo>
                  <a:lnTo>
                    <a:pt x="629785" y="751858"/>
                  </a:lnTo>
                  <a:lnTo>
                    <a:pt x="627532" y="705401"/>
                  </a:lnTo>
                  <a:lnTo>
                    <a:pt x="625680" y="690244"/>
                  </a:lnTo>
                  <a:lnTo>
                    <a:pt x="297687" y="690244"/>
                  </a:lnTo>
                  <a:lnTo>
                    <a:pt x="138810" y="589406"/>
                  </a:lnTo>
                  <a:close/>
                </a:path>
                <a:path w="774700" h="993139">
                  <a:moveTo>
                    <a:pt x="0" y="0"/>
                  </a:moveTo>
                  <a:lnTo>
                    <a:pt x="40396" y="27690"/>
                  </a:lnTo>
                  <a:lnTo>
                    <a:pt x="78298" y="57848"/>
                  </a:lnTo>
                  <a:lnTo>
                    <a:pt x="113633" y="90301"/>
                  </a:lnTo>
                  <a:lnTo>
                    <a:pt x="146328" y="124879"/>
                  </a:lnTo>
                  <a:lnTo>
                    <a:pt x="176308" y="161412"/>
                  </a:lnTo>
                  <a:lnTo>
                    <a:pt x="203502" y="199730"/>
                  </a:lnTo>
                  <a:lnTo>
                    <a:pt x="227835" y="239661"/>
                  </a:lnTo>
                  <a:lnTo>
                    <a:pt x="249233" y="281036"/>
                  </a:lnTo>
                  <a:lnTo>
                    <a:pt x="267625" y="323684"/>
                  </a:lnTo>
                  <a:lnTo>
                    <a:pt x="282935" y="367435"/>
                  </a:lnTo>
                  <a:lnTo>
                    <a:pt x="295092" y="412118"/>
                  </a:lnTo>
                  <a:lnTo>
                    <a:pt x="304021" y="457562"/>
                  </a:lnTo>
                  <a:lnTo>
                    <a:pt x="309650" y="503598"/>
                  </a:lnTo>
                  <a:lnTo>
                    <a:pt x="311904" y="550055"/>
                  </a:lnTo>
                  <a:lnTo>
                    <a:pt x="310710" y="596762"/>
                  </a:lnTo>
                  <a:lnTo>
                    <a:pt x="305996" y="643548"/>
                  </a:lnTo>
                  <a:lnTo>
                    <a:pt x="297687" y="690244"/>
                  </a:lnTo>
                  <a:lnTo>
                    <a:pt x="625680" y="690244"/>
                  </a:lnTo>
                  <a:lnTo>
                    <a:pt x="612979" y="613921"/>
                  </a:lnTo>
                  <a:lnTo>
                    <a:pt x="600825" y="569238"/>
                  </a:lnTo>
                  <a:lnTo>
                    <a:pt x="585519" y="525487"/>
                  </a:lnTo>
                  <a:lnTo>
                    <a:pt x="567133" y="482839"/>
                  </a:lnTo>
                  <a:lnTo>
                    <a:pt x="545742" y="441464"/>
                  </a:lnTo>
                  <a:lnTo>
                    <a:pt x="521417" y="401533"/>
                  </a:lnTo>
                  <a:lnTo>
                    <a:pt x="494234" y="363215"/>
                  </a:lnTo>
                  <a:lnTo>
                    <a:pt x="464266" y="326682"/>
                  </a:lnTo>
                  <a:lnTo>
                    <a:pt x="431585" y="292104"/>
                  </a:lnTo>
                  <a:lnTo>
                    <a:pt x="396266" y="259651"/>
                  </a:lnTo>
                  <a:lnTo>
                    <a:pt x="358383" y="229493"/>
                  </a:lnTo>
                  <a:lnTo>
                    <a:pt x="318007" y="201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61378" y="1097121"/>
              <a:ext cx="1041400" cy="490855"/>
            </a:xfrm>
            <a:custGeom>
              <a:avLst/>
              <a:gdLst/>
              <a:ahLst/>
              <a:cxnLst/>
              <a:rect l="l" t="t" r="r" b="b"/>
              <a:pathLst>
                <a:path w="1041400" h="490855">
                  <a:moveTo>
                    <a:pt x="538892" y="0"/>
                  </a:moveTo>
                  <a:lnTo>
                    <a:pt x="493341" y="1304"/>
                  </a:lnTo>
                  <a:lnTo>
                    <a:pt x="448183" y="5724"/>
                  </a:lnTo>
                  <a:lnTo>
                    <a:pt x="403590" y="13223"/>
                  </a:lnTo>
                  <a:lnTo>
                    <a:pt x="359736" y="23766"/>
                  </a:lnTo>
                  <a:lnTo>
                    <a:pt x="316795" y="37318"/>
                  </a:lnTo>
                  <a:lnTo>
                    <a:pt x="274939" y="53843"/>
                  </a:lnTo>
                  <a:lnTo>
                    <a:pt x="234343" y="73306"/>
                  </a:lnTo>
                  <a:lnTo>
                    <a:pt x="195180" y="95671"/>
                  </a:lnTo>
                  <a:lnTo>
                    <a:pt x="157623" y="120904"/>
                  </a:lnTo>
                  <a:lnTo>
                    <a:pt x="121846" y="148967"/>
                  </a:lnTo>
                  <a:lnTo>
                    <a:pt x="88021" y="179827"/>
                  </a:lnTo>
                  <a:lnTo>
                    <a:pt x="56323" y="213448"/>
                  </a:lnTo>
                  <a:lnTo>
                    <a:pt x="26925" y="249793"/>
                  </a:lnTo>
                  <a:lnTo>
                    <a:pt x="0" y="288829"/>
                  </a:lnTo>
                  <a:lnTo>
                    <a:pt x="317880" y="490632"/>
                  </a:lnTo>
                  <a:lnTo>
                    <a:pt x="345898" y="450159"/>
                  </a:lnTo>
                  <a:lnTo>
                    <a:pt x="376706" y="412471"/>
                  </a:lnTo>
                  <a:lnTo>
                    <a:pt x="410110" y="377640"/>
                  </a:lnTo>
                  <a:lnTo>
                    <a:pt x="445915" y="345735"/>
                  </a:lnTo>
                  <a:lnTo>
                    <a:pt x="483927" y="316826"/>
                  </a:lnTo>
                  <a:lnTo>
                    <a:pt x="523951" y="290983"/>
                  </a:lnTo>
                  <a:lnTo>
                    <a:pt x="565793" y="268277"/>
                  </a:lnTo>
                  <a:lnTo>
                    <a:pt x="609258" y="248777"/>
                  </a:lnTo>
                  <a:lnTo>
                    <a:pt x="654152" y="232554"/>
                  </a:lnTo>
                  <a:lnTo>
                    <a:pt x="700280" y="219677"/>
                  </a:lnTo>
                  <a:lnTo>
                    <a:pt x="747448" y="210218"/>
                  </a:lnTo>
                  <a:lnTo>
                    <a:pt x="795461" y="204245"/>
                  </a:lnTo>
                  <a:lnTo>
                    <a:pt x="844125" y="201829"/>
                  </a:lnTo>
                  <a:lnTo>
                    <a:pt x="1015393" y="201829"/>
                  </a:lnTo>
                  <a:lnTo>
                    <a:pt x="1008562" y="194657"/>
                  </a:lnTo>
                  <a:lnTo>
                    <a:pt x="973391" y="162543"/>
                  </a:lnTo>
                  <a:lnTo>
                    <a:pt x="936029" y="132931"/>
                  </a:lnTo>
                  <a:lnTo>
                    <a:pt x="896620" y="105949"/>
                  </a:lnTo>
                  <a:lnTo>
                    <a:pt x="854172" y="81059"/>
                  </a:lnTo>
                  <a:lnTo>
                    <a:pt x="810729" y="59568"/>
                  </a:lnTo>
                  <a:lnTo>
                    <a:pt x="766465" y="41439"/>
                  </a:lnTo>
                  <a:lnTo>
                    <a:pt x="721553" y="26638"/>
                  </a:lnTo>
                  <a:lnTo>
                    <a:pt x="676166" y="15129"/>
                  </a:lnTo>
                  <a:lnTo>
                    <a:pt x="630478" y="6876"/>
                  </a:lnTo>
                  <a:lnTo>
                    <a:pt x="584663" y="1845"/>
                  </a:lnTo>
                  <a:lnTo>
                    <a:pt x="538892" y="0"/>
                  </a:lnTo>
                  <a:close/>
                </a:path>
                <a:path w="1041400" h="490855">
                  <a:moveTo>
                    <a:pt x="1015393" y="201829"/>
                  </a:moveTo>
                  <a:lnTo>
                    <a:pt x="844125" y="201829"/>
                  </a:lnTo>
                  <a:lnTo>
                    <a:pt x="893246" y="203041"/>
                  </a:lnTo>
                  <a:lnTo>
                    <a:pt x="942628" y="207949"/>
                  </a:lnTo>
                  <a:lnTo>
                    <a:pt x="992077" y="216625"/>
                  </a:lnTo>
                  <a:lnTo>
                    <a:pt x="1041400" y="229139"/>
                  </a:lnTo>
                  <a:lnTo>
                    <a:pt x="1015393" y="201829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61378" y="1097121"/>
              <a:ext cx="1671320" cy="1099185"/>
            </a:xfrm>
            <a:custGeom>
              <a:avLst/>
              <a:gdLst/>
              <a:ahLst/>
              <a:cxnLst/>
              <a:rect l="l" t="t" r="r" b="b"/>
              <a:pathLst>
                <a:path w="1671320" h="1099185">
                  <a:moveTo>
                    <a:pt x="1041400" y="229139"/>
                  </a:moveTo>
                  <a:lnTo>
                    <a:pt x="992077" y="216625"/>
                  </a:lnTo>
                  <a:lnTo>
                    <a:pt x="942628" y="207949"/>
                  </a:lnTo>
                  <a:lnTo>
                    <a:pt x="893246" y="203041"/>
                  </a:lnTo>
                  <a:lnTo>
                    <a:pt x="844125" y="201829"/>
                  </a:lnTo>
                  <a:lnTo>
                    <a:pt x="795461" y="204245"/>
                  </a:lnTo>
                  <a:lnTo>
                    <a:pt x="747448" y="210218"/>
                  </a:lnTo>
                  <a:lnTo>
                    <a:pt x="700280" y="219677"/>
                  </a:lnTo>
                  <a:lnTo>
                    <a:pt x="654152" y="232554"/>
                  </a:lnTo>
                  <a:lnTo>
                    <a:pt x="609258" y="248777"/>
                  </a:lnTo>
                  <a:lnTo>
                    <a:pt x="565793" y="268277"/>
                  </a:lnTo>
                  <a:lnTo>
                    <a:pt x="523951" y="290983"/>
                  </a:lnTo>
                  <a:lnTo>
                    <a:pt x="483927" y="316826"/>
                  </a:lnTo>
                  <a:lnTo>
                    <a:pt x="445915" y="345735"/>
                  </a:lnTo>
                  <a:lnTo>
                    <a:pt x="410110" y="377640"/>
                  </a:lnTo>
                  <a:lnTo>
                    <a:pt x="376706" y="412471"/>
                  </a:lnTo>
                  <a:lnTo>
                    <a:pt x="345898" y="450159"/>
                  </a:lnTo>
                  <a:lnTo>
                    <a:pt x="317880" y="490632"/>
                  </a:lnTo>
                  <a:lnTo>
                    <a:pt x="0" y="288829"/>
                  </a:lnTo>
                  <a:lnTo>
                    <a:pt x="26925" y="249793"/>
                  </a:lnTo>
                  <a:lnTo>
                    <a:pt x="56323" y="213448"/>
                  </a:lnTo>
                  <a:lnTo>
                    <a:pt x="88021" y="179827"/>
                  </a:lnTo>
                  <a:lnTo>
                    <a:pt x="121846" y="148967"/>
                  </a:lnTo>
                  <a:lnTo>
                    <a:pt x="157623" y="120904"/>
                  </a:lnTo>
                  <a:lnTo>
                    <a:pt x="195180" y="95671"/>
                  </a:lnTo>
                  <a:lnTo>
                    <a:pt x="234343" y="73306"/>
                  </a:lnTo>
                  <a:lnTo>
                    <a:pt x="274939" y="53843"/>
                  </a:lnTo>
                  <a:lnTo>
                    <a:pt x="316795" y="37318"/>
                  </a:lnTo>
                  <a:lnTo>
                    <a:pt x="359736" y="23766"/>
                  </a:lnTo>
                  <a:lnTo>
                    <a:pt x="403590" y="13223"/>
                  </a:lnTo>
                  <a:lnTo>
                    <a:pt x="448183" y="5724"/>
                  </a:lnTo>
                  <a:lnTo>
                    <a:pt x="493341" y="1304"/>
                  </a:lnTo>
                  <a:lnTo>
                    <a:pt x="538892" y="0"/>
                  </a:lnTo>
                  <a:lnTo>
                    <a:pt x="584663" y="1845"/>
                  </a:lnTo>
                  <a:lnTo>
                    <a:pt x="630478" y="6876"/>
                  </a:lnTo>
                  <a:lnTo>
                    <a:pt x="676166" y="15129"/>
                  </a:lnTo>
                  <a:lnTo>
                    <a:pt x="721553" y="26638"/>
                  </a:lnTo>
                  <a:lnTo>
                    <a:pt x="766465" y="41439"/>
                  </a:lnTo>
                  <a:lnTo>
                    <a:pt x="810729" y="59568"/>
                  </a:lnTo>
                  <a:lnTo>
                    <a:pt x="854172" y="81059"/>
                  </a:lnTo>
                  <a:lnTo>
                    <a:pt x="896620" y="105949"/>
                  </a:lnTo>
                  <a:lnTo>
                    <a:pt x="1214627" y="307752"/>
                  </a:lnTo>
                  <a:lnTo>
                    <a:pt x="1255003" y="335443"/>
                  </a:lnTo>
                  <a:lnTo>
                    <a:pt x="1292886" y="365600"/>
                  </a:lnTo>
                  <a:lnTo>
                    <a:pt x="1328205" y="398053"/>
                  </a:lnTo>
                  <a:lnTo>
                    <a:pt x="1360886" y="432631"/>
                  </a:lnTo>
                  <a:lnTo>
                    <a:pt x="1390854" y="469165"/>
                  </a:lnTo>
                  <a:lnTo>
                    <a:pt x="1418037" y="507482"/>
                  </a:lnTo>
                  <a:lnTo>
                    <a:pt x="1442362" y="547414"/>
                  </a:lnTo>
                  <a:lnTo>
                    <a:pt x="1463753" y="588789"/>
                  </a:lnTo>
                  <a:lnTo>
                    <a:pt x="1482139" y="631437"/>
                  </a:lnTo>
                  <a:lnTo>
                    <a:pt x="1497445" y="675188"/>
                  </a:lnTo>
                  <a:lnTo>
                    <a:pt x="1509599" y="719870"/>
                  </a:lnTo>
                  <a:lnTo>
                    <a:pt x="1518525" y="765315"/>
                  </a:lnTo>
                  <a:lnTo>
                    <a:pt x="1524152" y="811351"/>
                  </a:lnTo>
                  <a:lnTo>
                    <a:pt x="1526405" y="857807"/>
                  </a:lnTo>
                  <a:lnTo>
                    <a:pt x="1525212" y="904514"/>
                  </a:lnTo>
                  <a:lnTo>
                    <a:pt x="1520497" y="951301"/>
                  </a:lnTo>
                  <a:lnTo>
                    <a:pt x="1512189" y="997997"/>
                  </a:lnTo>
                  <a:lnTo>
                    <a:pt x="1671193" y="1098962"/>
                  </a:lnTo>
                  <a:lnTo>
                    <a:pt x="1271651" y="1096041"/>
                  </a:lnTo>
                  <a:lnTo>
                    <a:pt x="1035430" y="695356"/>
                  </a:lnTo>
                  <a:lnTo>
                    <a:pt x="1194307" y="796194"/>
                  </a:lnTo>
                  <a:lnTo>
                    <a:pt x="1202616" y="749498"/>
                  </a:lnTo>
                  <a:lnTo>
                    <a:pt x="1207330" y="702711"/>
                  </a:lnTo>
                  <a:lnTo>
                    <a:pt x="1208524" y="656004"/>
                  </a:lnTo>
                  <a:lnTo>
                    <a:pt x="1206270" y="609548"/>
                  </a:lnTo>
                  <a:lnTo>
                    <a:pt x="1200641" y="563512"/>
                  </a:lnTo>
                  <a:lnTo>
                    <a:pt x="1191712" y="518067"/>
                  </a:lnTo>
                  <a:lnTo>
                    <a:pt x="1179555" y="473385"/>
                  </a:lnTo>
                  <a:lnTo>
                    <a:pt x="1164245" y="429634"/>
                  </a:lnTo>
                  <a:lnTo>
                    <a:pt x="1145853" y="386986"/>
                  </a:lnTo>
                  <a:lnTo>
                    <a:pt x="1124455" y="345611"/>
                  </a:lnTo>
                  <a:lnTo>
                    <a:pt x="1100122" y="305679"/>
                  </a:lnTo>
                  <a:lnTo>
                    <a:pt x="1072928" y="267362"/>
                  </a:lnTo>
                  <a:lnTo>
                    <a:pt x="1042948" y="230828"/>
                  </a:lnTo>
                  <a:lnTo>
                    <a:pt x="1010253" y="196250"/>
                  </a:lnTo>
                  <a:lnTo>
                    <a:pt x="974918" y="163797"/>
                  </a:lnTo>
                  <a:lnTo>
                    <a:pt x="937016" y="133640"/>
                  </a:lnTo>
                  <a:lnTo>
                    <a:pt x="896620" y="105949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709030" y="1781378"/>
            <a:ext cx="184086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After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fertilization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flower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withers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26"/>
          <p:cNvGrpSpPr/>
          <p:nvPr/>
        </p:nvGrpSpPr>
        <p:grpSpPr>
          <a:xfrm>
            <a:off x="824293" y="5151882"/>
            <a:ext cx="1581150" cy="1238885"/>
            <a:chOff x="824293" y="5151882"/>
            <a:chExt cx="1581150" cy="1238885"/>
          </a:xfrm>
        </p:grpSpPr>
        <p:sp>
          <p:nvSpPr>
            <p:cNvPr id="27" name="object 27"/>
            <p:cNvSpPr/>
            <p:nvPr/>
          </p:nvSpPr>
          <p:spPr>
            <a:xfrm>
              <a:off x="830643" y="5158232"/>
              <a:ext cx="656590" cy="1075055"/>
            </a:xfrm>
            <a:custGeom>
              <a:avLst/>
              <a:gdLst/>
              <a:ahLst/>
              <a:cxnLst/>
              <a:rect l="l" t="t" r="r" b="b"/>
              <a:pathLst>
                <a:path w="656590" h="1075054">
                  <a:moveTo>
                    <a:pt x="0" y="0"/>
                  </a:moveTo>
                  <a:lnTo>
                    <a:pt x="146418" y="118364"/>
                  </a:lnTo>
                  <a:lnTo>
                    <a:pt x="132839" y="163810"/>
                  </a:lnTo>
                  <a:lnTo>
                    <a:pt x="122821" y="209756"/>
                  </a:lnTo>
                  <a:lnTo>
                    <a:pt x="116309" y="256025"/>
                  </a:lnTo>
                  <a:lnTo>
                    <a:pt x="113251" y="302439"/>
                  </a:lnTo>
                  <a:lnTo>
                    <a:pt x="113592" y="348819"/>
                  </a:lnTo>
                  <a:lnTo>
                    <a:pt x="117280" y="394989"/>
                  </a:lnTo>
                  <a:lnTo>
                    <a:pt x="124260" y="440770"/>
                  </a:lnTo>
                  <a:lnTo>
                    <a:pt x="134479" y="485985"/>
                  </a:lnTo>
                  <a:lnTo>
                    <a:pt x="147884" y="530457"/>
                  </a:lnTo>
                  <a:lnTo>
                    <a:pt x="164421" y="574007"/>
                  </a:lnTo>
                  <a:lnTo>
                    <a:pt x="184037" y="616458"/>
                  </a:lnTo>
                  <a:lnTo>
                    <a:pt x="206678" y="657632"/>
                  </a:lnTo>
                  <a:lnTo>
                    <a:pt x="232290" y="697353"/>
                  </a:lnTo>
                  <a:lnTo>
                    <a:pt x="260821" y="735441"/>
                  </a:lnTo>
                  <a:lnTo>
                    <a:pt x="292216" y="771719"/>
                  </a:lnTo>
                  <a:lnTo>
                    <a:pt x="326421" y="806010"/>
                  </a:lnTo>
                  <a:lnTo>
                    <a:pt x="363385" y="838136"/>
                  </a:lnTo>
                  <a:lnTo>
                    <a:pt x="656145" y="1074889"/>
                  </a:lnTo>
                  <a:lnTo>
                    <a:pt x="619192" y="1042763"/>
                  </a:lnTo>
                  <a:lnTo>
                    <a:pt x="584996" y="1008472"/>
                  </a:lnTo>
                  <a:lnTo>
                    <a:pt x="553609" y="972194"/>
                  </a:lnTo>
                  <a:lnTo>
                    <a:pt x="525086" y="934106"/>
                  </a:lnTo>
                  <a:lnTo>
                    <a:pt x="499479" y="894385"/>
                  </a:lnTo>
                  <a:lnTo>
                    <a:pt x="476843" y="853210"/>
                  </a:lnTo>
                  <a:lnTo>
                    <a:pt x="457232" y="810758"/>
                  </a:lnTo>
                  <a:lnTo>
                    <a:pt x="440697" y="767207"/>
                  </a:lnTo>
                  <a:lnTo>
                    <a:pt x="427295" y="722735"/>
                  </a:lnTo>
                  <a:lnTo>
                    <a:pt x="417077" y="677518"/>
                  </a:lnTo>
                  <a:lnTo>
                    <a:pt x="410097" y="631735"/>
                  </a:lnTo>
                  <a:lnTo>
                    <a:pt x="406410" y="585563"/>
                  </a:lnTo>
                  <a:lnTo>
                    <a:pt x="406068" y="539181"/>
                  </a:lnTo>
                  <a:lnTo>
                    <a:pt x="409126" y="492764"/>
                  </a:lnTo>
                  <a:lnTo>
                    <a:pt x="415636" y="446492"/>
                  </a:lnTo>
                  <a:lnTo>
                    <a:pt x="425652" y="400542"/>
                  </a:lnTo>
                  <a:lnTo>
                    <a:pt x="439229" y="355092"/>
                  </a:lnTo>
                  <a:lnTo>
                    <a:pt x="533017" y="355092"/>
                  </a:lnTo>
                  <a:lnTo>
                    <a:pt x="396595" y="48387"/>
                  </a:lnTo>
                  <a:lnTo>
                    <a:pt x="0" y="0"/>
                  </a:lnTo>
                  <a:close/>
                </a:path>
                <a:path w="656590" h="1075054">
                  <a:moveTo>
                    <a:pt x="533017" y="355092"/>
                  </a:moveTo>
                  <a:lnTo>
                    <a:pt x="439229" y="355092"/>
                  </a:lnTo>
                  <a:lnTo>
                    <a:pt x="585660" y="473443"/>
                  </a:lnTo>
                  <a:lnTo>
                    <a:pt x="533017" y="3550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57122" y="5916891"/>
              <a:ext cx="1041400" cy="467359"/>
            </a:xfrm>
            <a:custGeom>
              <a:avLst/>
              <a:gdLst/>
              <a:ahLst/>
              <a:cxnLst/>
              <a:rect l="l" t="t" r="r" b="b"/>
              <a:pathLst>
                <a:path w="1041400" h="467360">
                  <a:moveTo>
                    <a:pt x="0" y="177266"/>
                  </a:moveTo>
                  <a:lnTo>
                    <a:pt x="28672" y="215310"/>
                  </a:lnTo>
                  <a:lnTo>
                    <a:pt x="59928" y="251244"/>
                  </a:lnTo>
                  <a:lnTo>
                    <a:pt x="93636" y="284930"/>
                  </a:lnTo>
                  <a:lnTo>
                    <a:pt x="129666" y="316230"/>
                  </a:lnTo>
                  <a:lnTo>
                    <a:pt x="169015" y="345795"/>
                  </a:lnTo>
                  <a:lnTo>
                    <a:pt x="209737" y="372099"/>
                  </a:lnTo>
                  <a:lnTo>
                    <a:pt x="251658" y="395156"/>
                  </a:lnTo>
                  <a:lnTo>
                    <a:pt x="294601" y="414981"/>
                  </a:lnTo>
                  <a:lnTo>
                    <a:pt x="338390" y="431589"/>
                  </a:lnTo>
                  <a:lnTo>
                    <a:pt x="382848" y="444997"/>
                  </a:lnTo>
                  <a:lnTo>
                    <a:pt x="427800" y="455220"/>
                  </a:lnTo>
                  <a:lnTo>
                    <a:pt x="473068" y="462272"/>
                  </a:lnTo>
                  <a:lnTo>
                    <a:pt x="518477" y="466170"/>
                  </a:lnTo>
                  <a:lnTo>
                    <a:pt x="563850" y="466928"/>
                  </a:lnTo>
                  <a:lnTo>
                    <a:pt x="609012" y="464562"/>
                  </a:lnTo>
                  <a:lnTo>
                    <a:pt x="653786" y="459088"/>
                  </a:lnTo>
                  <a:lnTo>
                    <a:pt x="697995" y="450520"/>
                  </a:lnTo>
                  <a:lnTo>
                    <a:pt x="741463" y="438875"/>
                  </a:lnTo>
                  <a:lnTo>
                    <a:pt x="784015" y="424167"/>
                  </a:lnTo>
                  <a:lnTo>
                    <a:pt x="825474" y="406412"/>
                  </a:lnTo>
                  <a:lnTo>
                    <a:pt x="865663" y="385625"/>
                  </a:lnTo>
                  <a:lnTo>
                    <a:pt x="904407" y="361822"/>
                  </a:lnTo>
                  <a:lnTo>
                    <a:pt x="941528" y="335018"/>
                  </a:lnTo>
                  <a:lnTo>
                    <a:pt x="976852" y="305228"/>
                  </a:lnTo>
                  <a:lnTo>
                    <a:pt x="1010201" y="272468"/>
                  </a:lnTo>
                  <a:lnTo>
                    <a:pt x="1041400" y="236753"/>
                  </a:lnTo>
                  <a:lnTo>
                    <a:pt x="1033112" y="230053"/>
                  </a:lnTo>
                  <a:lnTo>
                    <a:pt x="241475" y="230053"/>
                  </a:lnTo>
                  <a:lnTo>
                    <a:pt x="192857" y="226903"/>
                  </a:lnTo>
                  <a:lnTo>
                    <a:pt x="144200" y="220097"/>
                  </a:lnTo>
                  <a:lnTo>
                    <a:pt x="95704" y="209587"/>
                  </a:lnTo>
                  <a:lnTo>
                    <a:pt x="47570" y="195326"/>
                  </a:lnTo>
                  <a:lnTo>
                    <a:pt x="0" y="177266"/>
                  </a:lnTo>
                  <a:close/>
                </a:path>
                <a:path w="1041400" h="467360">
                  <a:moveTo>
                    <a:pt x="748538" y="0"/>
                  </a:moveTo>
                  <a:lnTo>
                    <a:pt x="716091" y="37010"/>
                  </a:lnTo>
                  <a:lnTo>
                    <a:pt x="681191" y="70936"/>
                  </a:lnTo>
                  <a:lnTo>
                    <a:pt x="644038" y="101729"/>
                  </a:lnTo>
                  <a:lnTo>
                    <a:pt x="604833" y="129342"/>
                  </a:lnTo>
                  <a:lnTo>
                    <a:pt x="563777" y="153728"/>
                  </a:lnTo>
                  <a:lnTo>
                    <a:pt x="521073" y="174838"/>
                  </a:lnTo>
                  <a:lnTo>
                    <a:pt x="476920" y="192626"/>
                  </a:lnTo>
                  <a:lnTo>
                    <a:pt x="431520" y="207042"/>
                  </a:lnTo>
                  <a:lnTo>
                    <a:pt x="385075" y="218041"/>
                  </a:lnTo>
                  <a:lnTo>
                    <a:pt x="337784" y="225574"/>
                  </a:lnTo>
                  <a:lnTo>
                    <a:pt x="289851" y="229594"/>
                  </a:lnTo>
                  <a:lnTo>
                    <a:pt x="241475" y="230053"/>
                  </a:lnTo>
                  <a:lnTo>
                    <a:pt x="1033112" y="230053"/>
                  </a:lnTo>
                  <a:lnTo>
                    <a:pt x="748538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0643" y="5158232"/>
              <a:ext cx="1568450" cy="1226185"/>
            </a:xfrm>
            <a:custGeom>
              <a:avLst/>
              <a:gdLst/>
              <a:ahLst/>
              <a:cxnLst/>
              <a:rect l="l" t="t" r="r" b="b"/>
              <a:pathLst>
                <a:path w="1568450" h="1226185">
                  <a:moveTo>
                    <a:pt x="526478" y="935926"/>
                  </a:moveTo>
                  <a:lnTo>
                    <a:pt x="574048" y="953986"/>
                  </a:lnTo>
                  <a:lnTo>
                    <a:pt x="622182" y="968247"/>
                  </a:lnTo>
                  <a:lnTo>
                    <a:pt x="670678" y="978757"/>
                  </a:lnTo>
                  <a:lnTo>
                    <a:pt x="719336" y="985563"/>
                  </a:lnTo>
                  <a:lnTo>
                    <a:pt x="767953" y="988713"/>
                  </a:lnTo>
                  <a:lnTo>
                    <a:pt x="816329" y="988254"/>
                  </a:lnTo>
                  <a:lnTo>
                    <a:pt x="864263" y="984234"/>
                  </a:lnTo>
                  <a:lnTo>
                    <a:pt x="911553" y="976701"/>
                  </a:lnTo>
                  <a:lnTo>
                    <a:pt x="957999" y="965702"/>
                  </a:lnTo>
                  <a:lnTo>
                    <a:pt x="1003399" y="951285"/>
                  </a:lnTo>
                  <a:lnTo>
                    <a:pt x="1047551" y="933498"/>
                  </a:lnTo>
                  <a:lnTo>
                    <a:pt x="1090256" y="912388"/>
                  </a:lnTo>
                  <a:lnTo>
                    <a:pt x="1131311" y="888002"/>
                  </a:lnTo>
                  <a:lnTo>
                    <a:pt x="1170516" y="860389"/>
                  </a:lnTo>
                  <a:lnTo>
                    <a:pt x="1207669" y="829596"/>
                  </a:lnTo>
                  <a:lnTo>
                    <a:pt x="1242570" y="795670"/>
                  </a:lnTo>
                  <a:lnTo>
                    <a:pt x="1275016" y="758659"/>
                  </a:lnTo>
                  <a:lnTo>
                    <a:pt x="1567878" y="995413"/>
                  </a:lnTo>
                  <a:lnTo>
                    <a:pt x="1536680" y="1031128"/>
                  </a:lnTo>
                  <a:lnTo>
                    <a:pt x="1503330" y="1063888"/>
                  </a:lnTo>
                  <a:lnTo>
                    <a:pt x="1468007" y="1093678"/>
                  </a:lnTo>
                  <a:lnTo>
                    <a:pt x="1430885" y="1120482"/>
                  </a:lnTo>
                  <a:lnTo>
                    <a:pt x="1392142" y="1144285"/>
                  </a:lnTo>
                  <a:lnTo>
                    <a:pt x="1351952" y="1165072"/>
                  </a:lnTo>
                  <a:lnTo>
                    <a:pt x="1310494" y="1182827"/>
                  </a:lnTo>
                  <a:lnTo>
                    <a:pt x="1267942" y="1197535"/>
                  </a:lnTo>
                  <a:lnTo>
                    <a:pt x="1224473" y="1209180"/>
                  </a:lnTo>
                  <a:lnTo>
                    <a:pt x="1180264" y="1217748"/>
                  </a:lnTo>
                  <a:lnTo>
                    <a:pt x="1135491" y="1223222"/>
                  </a:lnTo>
                  <a:lnTo>
                    <a:pt x="1090329" y="1225588"/>
                  </a:lnTo>
                  <a:lnTo>
                    <a:pt x="1044956" y="1224830"/>
                  </a:lnTo>
                  <a:lnTo>
                    <a:pt x="999547" y="1220932"/>
                  </a:lnTo>
                  <a:lnTo>
                    <a:pt x="954278" y="1213880"/>
                  </a:lnTo>
                  <a:lnTo>
                    <a:pt x="909327" y="1203657"/>
                  </a:lnTo>
                  <a:lnTo>
                    <a:pt x="864869" y="1190249"/>
                  </a:lnTo>
                  <a:lnTo>
                    <a:pt x="821080" y="1173640"/>
                  </a:lnTo>
                  <a:lnTo>
                    <a:pt x="778137" y="1153815"/>
                  </a:lnTo>
                  <a:lnTo>
                    <a:pt x="736216" y="1130759"/>
                  </a:lnTo>
                  <a:lnTo>
                    <a:pt x="695493" y="1104455"/>
                  </a:lnTo>
                  <a:lnTo>
                    <a:pt x="656145" y="1074889"/>
                  </a:lnTo>
                  <a:lnTo>
                    <a:pt x="363385" y="838136"/>
                  </a:lnTo>
                  <a:lnTo>
                    <a:pt x="326421" y="806010"/>
                  </a:lnTo>
                  <a:lnTo>
                    <a:pt x="292216" y="771719"/>
                  </a:lnTo>
                  <a:lnTo>
                    <a:pt x="260821" y="735441"/>
                  </a:lnTo>
                  <a:lnTo>
                    <a:pt x="232290" y="697353"/>
                  </a:lnTo>
                  <a:lnTo>
                    <a:pt x="206678" y="657632"/>
                  </a:lnTo>
                  <a:lnTo>
                    <a:pt x="184037" y="616458"/>
                  </a:lnTo>
                  <a:lnTo>
                    <a:pt x="164421" y="574007"/>
                  </a:lnTo>
                  <a:lnTo>
                    <a:pt x="147884" y="530457"/>
                  </a:lnTo>
                  <a:lnTo>
                    <a:pt x="134479" y="485985"/>
                  </a:lnTo>
                  <a:lnTo>
                    <a:pt x="124260" y="440770"/>
                  </a:lnTo>
                  <a:lnTo>
                    <a:pt x="117280" y="394989"/>
                  </a:lnTo>
                  <a:lnTo>
                    <a:pt x="113592" y="348819"/>
                  </a:lnTo>
                  <a:lnTo>
                    <a:pt x="113251" y="302439"/>
                  </a:lnTo>
                  <a:lnTo>
                    <a:pt x="116309" y="256025"/>
                  </a:lnTo>
                  <a:lnTo>
                    <a:pt x="122821" y="209756"/>
                  </a:lnTo>
                  <a:lnTo>
                    <a:pt x="132839" y="163810"/>
                  </a:lnTo>
                  <a:lnTo>
                    <a:pt x="146418" y="118364"/>
                  </a:lnTo>
                  <a:lnTo>
                    <a:pt x="0" y="0"/>
                  </a:lnTo>
                  <a:lnTo>
                    <a:pt x="396595" y="48387"/>
                  </a:lnTo>
                  <a:lnTo>
                    <a:pt x="585660" y="473443"/>
                  </a:lnTo>
                  <a:lnTo>
                    <a:pt x="439229" y="355092"/>
                  </a:lnTo>
                  <a:lnTo>
                    <a:pt x="425652" y="400542"/>
                  </a:lnTo>
                  <a:lnTo>
                    <a:pt x="415636" y="446492"/>
                  </a:lnTo>
                  <a:lnTo>
                    <a:pt x="409126" y="492764"/>
                  </a:lnTo>
                  <a:lnTo>
                    <a:pt x="406068" y="539181"/>
                  </a:lnTo>
                  <a:lnTo>
                    <a:pt x="406410" y="585563"/>
                  </a:lnTo>
                  <a:lnTo>
                    <a:pt x="410097" y="631735"/>
                  </a:lnTo>
                  <a:lnTo>
                    <a:pt x="417077" y="677518"/>
                  </a:lnTo>
                  <a:lnTo>
                    <a:pt x="427295" y="722735"/>
                  </a:lnTo>
                  <a:lnTo>
                    <a:pt x="440697" y="767207"/>
                  </a:lnTo>
                  <a:lnTo>
                    <a:pt x="457232" y="810758"/>
                  </a:lnTo>
                  <a:lnTo>
                    <a:pt x="476843" y="853210"/>
                  </a:lnTo>
                  <a:lnTo>
                    <a:pt x="499479" y="894385"/>
                  </a:lnTo>
                  <a:lnTo>
                    <a:pt x="525086" y="934106"/>
                  </a:lnTo>
                  <a:lnTo>
                    <a:pt x="553609" y="972194"/>
                  </a:lnTo>
                  <a:lnTo>
                    <a:pt x="584996" y="1008472"/>
                  </a:lnTo>
                  <a:lnTo>
                    <a:pt x="619192" y="1042763"/>
                  </a:lnTo>
                  <a:lnTo>
                    <a:pt x="656145" y="1074889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528317" y="4990592"/>
            <a:ext cx="167576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seeds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disperse  and germinate  </a:t>
            </a:r>
            <a:r>
              <a:rPr sz="1800" b="1" dirty="0">
                <a:latin typeface="Arial"/>
                <a:cs typeface="Arial"/>
              </a:rPr>
              <a:t>into new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31"/>
          <p:cNvGrpSpPr/>
          <p:nvPr/>
        </p:nvGrpSpPr>
        <p:grpSpPr>
          <a:xfrm>
            <a:off x="3363976" y="3979798"/>
            <a:ext cx="4681220" cy="2338705"/>
            <a:chOff x="3363976" y="3979798"/>
            <a:chExt cx="4681220" cy="2338705"/>
          </a:xfrm>
        </p:grpSpPr>
        <p:sp>
          <p:nvSpPr>
            <p:cNvPr id="32" name="object 32"/>
            <p:cNvSpPr/>
            <p:nvPr/>
          </p:nvSpPr>
          <p:spPr>
            <a:xfrm>
              <a:off x="3363976" y="3979798"/>
              <a:ext cx="2458974" cy="22209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80911" y="5789548"/>
              <a:ext cx="1253490" cy="522605"/>
            </a:xfrm>
            <a:custGeom>
              <a:avLst/>
              <a:gdLst/>
              <a:ahLst/>
              <a:cxnLst/>
              <a:rect l="l" t="t" r="r" b="b"/>
              <a:pathLst>
                <a:path w="1253490" h="522604">
                  <a:moveTo>
                    <a:pt x="623955" y="241795"/>
                  </a:moveTo>
                  <a:lnTo>
                    <a:pt x="182752" y="241795"/>
                  </a:lnTo>
                  <a:lnTo>
                    <a:pt x="210842" y="280020"/>
                  </a:lnTo>
                  <a:lnTo>
                    <a:pt x="241594" y="315821"/>
                  </a:lnTo>
                  <a:lnTo>
                    <a:pt x="274481" y="348782"/>
                  </a:lnTo>
                  <a:lnTo>
                    <a:pt x="309682" y="379192"/>
                  </a:lnTo>
                  <a:lnTo>
                    <a:pt x="346905" y="406867"/>
                  </a:lnTo>
                  <a:lnTo>
                    <a:pt x="385977" y="431745"/>
                  </a:lnTo>
                  <a:lnTo>
                    <a:pt x="426723" y="453760"/>
                  </a:lnTo>
                  <a:lnTo>
                    <a:pt x="468969" y="472849"/>
                  </a:lnTo>
                  <a:lnTo>
                    <a:pt x="512542" y="488947"/>
                  </a:lnTo>
                  <a:lnTo>
                    <a:pt x="557266" y="501989"/>
                  </a:lnTo>
                  <a:lnTo>
                    <a:pt x="602969" y="511913"/>
                  </a:lnTo>
                  <a:lnTo>
                    <a:pt x="649476" y="518653"/>
                  </a:lnTo>
                  <a:lnTo>
                    <a:pt x="696613" y="522145"/>
                  </a:lnTo>
                  <a:lnTo>
                    <a:pt x="744207" y="522325"/>
                  </a:lnTo>
                  <a:lnTo>
                    <a:pt x="792082" y="519128"/>
                  </a:lnTo>
                  <a:lnTo>
                    <a:pt x="840066" y="512490"/>
                  </a:lnTo>
                  <a:lnTo>
                    <a:pt x="887984" y="502348"/>
                  </a:lnTo>
                  <a:lnTo>
                    <a:pt x="1173206" y="431285"/>
                  </a:lnTo>
                  <a:lnTo>
                    <a:pt x="1109586" y="431285"/>
                  </a:lnTo>
                  <a:lnTo>
                    <a:pt x="1061992" y="431104"/>
                  </a:lnTo>
                  <a:lnTo>
                    <a:pt x="1014855" y="427611"/>
                  </a:lnTo>
                  <a:lnTo>
                    <a:pt x="968348" y="420870"/>
                  </a:lnTo>
                  <a:lnTo>
                    <a:pt x="922645" y="410946"/>
                  </a:lnTo>
                  <a:lnTo>
                    <a:pt x="877921" y="397902"/>
                  </a:lnTo>
                  <a:lnTo>
                    <a:pt x="834348" y="381804"/>
                  </a:lnTo>
                  <a:lnTo>
                    <a:pt x="792102" y="362715"/>
                  </a:lnTo>
                  <a:lnTo>
                    <a:pt x="751356" y="340699"/>
                  </a:lnTo>
                  <a:lnTo>
                    <a:pt x="712284" y="315821"/>
                  </a:lnTo>
                  <a:lnTo>
                    <a:pt x="675061" y="288145"/>
                  </a:lnTo>
                  <a:lnTo>
                    <a:pt x="639860" y="257736"/>
                  </a:lnTo>
                  <a:lnTo>
                    <a:pt x="623955" y="241795"/>
                  </a:lnTo>
                  <a:close/>
                </a:path>
                <a:path w="1253490" h="522604">
                  <a:moveTo>
                    <a:pt x="1253363" y="411314"/>
                  </a:moveTo>
                  <a:lnTo>
                    <a:pt x="1205445" y="421455"/>
                  </a:lnTo>
                  <a:lnTo>
                    <a:pt x="1157461" y="428090"/>
                  </a:lnTo>
                  <a:lnTo>
                    <a:pt x="1109586" y="431285"/>
                  </a:lnTo>
                  <a:lnTo>
                    <a:pt x="1173206" y="431285"/>
                  </a:lnTo>
                  <a:lnTo>
                    <a:pt x="1253363" y="411314"/>
                  </a:lnTo>
                  <a:close/>
                </a:path>
                <a:path w="1253490" h="522604">
                  <a:moveTo>
                    <a:pt x="277621" y="0"/>
                  </a:moveTo>
                  <a:lnTo>
                    <a:pt x="0" y="287324"/>
                  </a:lnTo>
                  <a:lnTo>
                    <a:pt x="182752" y="241795"/>
                  </a:lnTo>
                  <a:lnTo>
                    <a:pt x="623955" y="241795"/>
                  </a:lnTo>
                  <a:lnTo>
                    <a:pt x="606856" y="224657"/>
                  </a:lnTo>
                  <a:lnTo>
                    <a:pt x="576221" y="188973"/>
                  </a:lnTo>
                  <a:lnTo>
                    <a:pt x="548132" y="150748"/>
                  </a:lnTo>
                  <a:lnTo>
                    <a:pt x="730758" y="105232"/>
                  </a:lnTo>
                  <a:lnTo>
                    <a:pt x="2776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45172" y="5425312"/>
              <a:ext cx="693420" cy="795655"/>
            </a:xfrm>
            <a:custGeom>
              <a:avLst/>
              <a:gdLst/>
              <a:ahLst/>
              <a:cxnLst/>
              <a:rect l="l" t="t" r="r" b="b"/>
              <a:pathLst>
                <a:path w="693420" h="795654">
                  <a:moveTo>
                    <a:pt x="675004" y="0"/>
                  </a:moveTo>
                  <a:lnTo>
                    <a:pt x="309625" y="91059"/>
                  </a:lnTo>
                  <a:lnTo>
                    <a:pt x="319597" y="139264"/>
                  </a:lnTo>
                  <a:lnTo>
                    <a:pt x="325630" y="187569"/>
                  </a:lnTo>
                  <a:lnTo>
                    <a:pt x="327808" y="235784"/>
                  </a:lnTo>
                  <a:lnTo>
                    <a:pt x="326215" y="283720"/>
                  </a:lnTo>
                  <a:lnTo>
                    <a:pt x="320932" y="331187"/>
                  </a:lnTo>
                  <a:lnTo>
                    <a:pt x="312043" y="377996"/>
                  </a:lnTo>
                  <a:lnTo>
                    <a:pt x="299631" y="423959"/>
                  </a:lnTo>
                  <a:lnTo>
                    <a:pt x="283779" y="468885"/>
                  </a:lnTo>
                  <a:lnTo>
                    <a:pt x="264570" y="512586"/>
                  </a:lnTo>
                  <a:lnTo>
                    <a:pt x="242087" y="554873"/>
                  </a:lnTo>
                  <a:lnTo>
                    <a:pt x="216413" y="595556"/>
                  </a:lnTo>
                  <a:lnTo>
                    <a:pt x="187630" y="634447"/>
                  </a:lnTo>
                  <a:lnTo>
                    <a:pt x="155823" y="671356"/>
                  </a:lnTo>
                  <a:lnTo>
                    <a:pt x="121073" y="706093"/>
                  </a:lnTo>
                  <a:lnTo>
                    <a:pt x="83464" y="738471"/>
                  </a:lnTo>
                  <a:lnTo>
                    <a:pt x="43078" y="768298"/>
                  </a:lnTo>
                  <a:lnTo>
                    <a:pt x="0" y="795388"/>
                  </a:lnTo>
                  <a:lnTo>
                    <a:pt x="47638" y="795403"/>
                  </a:lnTo>
                  <a:lnTo>
                    <a:pt x="95170" y="792087"/>
                  </a:lnTo>
                  <a:lnTo>
                    <a:pt x="142392" y="785460"/>
                  </a:lnTo>
                  <a:lnTo>
                    <a:pt x="189102" y="775538"/>
                  </a:lnTo>
                  <a:lnTo>
                    <a:pt x="236391" y="761958"/>
                  </a:lnTo>
                  <a:lnTo>
                    <a:pt x="281907" y="745315"/>
                  </a:lnTo>
                  <a:lnTo>
                    <a:pt x="325554" y="725758"/>
                  </a:lnTo>
                  <a:lnTo>
                    <a:pt x="367240" y="703437"/>
                  </a:lnTo>
                  <a:lnTo>
                    <a:pt x="406869" y="678503"/>
                  </a:lnTo>
                  <a:lnTo>
                    <a:pt x="444350" y="651105"/>
                  </a:lnTo>
                  <a:lnTo>
                    <a:pt x="479586" y="621393"/>
                  </a:lnTo>
                  <a:lnTo>
                    <a:pt x="512485" y="589517"/>
                  </a:lnTo>
                  <a:lnTo>
                    <a:pt x="542953" y="555627"/>
                  </a:lnTo>
                  <a:lnTo>
                    <a:pt x="570894" y="519872"/>
                  </a:lnTo>
                  <a:lnTo>
                    <a:pt x="596217" y="482404"/>
                  </a:lnTo>
                  <a:lnTo>
                    <a:pt x="618826" y="443372"/>
                  </a:lnTo>
                  <a:lnTo>
                    <a:pt x="638627" y="402925"/>
                  </a:lnTo>
                  <a:lnTo>
                    <a:pt x="655528" y="361214"/>
                  </a:lnTo>
                  <a:lnTo>
                    <a:pt x="669432" y="318388"/>
                  </a:lnTo>
                  <a:lnTo>
                    <a:pt x="680248" y="274598"/>
                  </a:lnTo>
                  <a:lnTo>
                    <a:pt x="687880" y="229994"/>
                  </a:lnTo>
                  <a:lnTo>
                    <a:pt x="692235" y="184724"/>
                  </a:lnTo>
                  <a:lnTo>
                    <a:pt x="693219" y="138940"/>
                  </a:lnTo>
                  <a:lnTo>
                    <a:pt x="690738" y="92792"/>
                  </a:lnTo>
                  <a:lnTo>
                    <a:pt x="684698" y="46428"/>
                  </a:lnTo>
                  <a:lnTo>
                    <a:pt x="675004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80911" y="5425312"/>
              <a:ext cx="1757680" cy="887094"/>
            </a:xfrm>
            <a:custGeom>
              <a:avLst/>
              <a:gdLst/>
              <a:ahLst/>
              <a:cxnLst/>
              <a:rect l="l" t="t" r="r" b="b"/>
              <a:pathLst>
                <a:path w="1757679" h="887095">
                  <a:moveTo>
                    <a:pt x="1064260" y="795388"/>
                  </a:moveTo>
                  <a:lnTo>
                    <a:pt x="1107338" y="768298"/>
                  </a:lnTo>
                  <a:lnTo>
                    <a:pt x="1147724" y="738471"/>
                  </a:lnTo>
                  <a:lnTo>
                    <a:pt x="1185333" y="706093"/>
                  </a:lnTo>
                  <a:lnTo>
                    <a:pt x="1220083" y="671356"/>
                  </a:lnTo>
                  <a:lnTo>
                    <a:pt x="1251890" y="634447"/>
                  </a:lnTo>
                  <a:lnTo>
                    <a:pt x="1280673" y="595556"/>
                  </a:lnTo>
                  <a:lnTo>
                    <a:pt x="1306347" y="554873"/>
                  </a:lnTo>
                  <a:lnTo>
                    <a:pt x="1328830" y="512586"/>
                  </a:lnTo>
                  <a:lnTo>
                    <a:pt x="1348039" y="468885"/>
                  </a:lnTo>
                  <a:lnTo>
                    <a:pt x="1363891" y="423959"/>
                  </a:lnTo>
                  <a:lnTo>
                    <a:pt x="1376303" y="377996"/>
                  </a:lnTo>
                  <a:lnTo>
                    <a:pt x="1385192" y="331187"/>
                  </a:lnTo>
                  <a:lnTo>
                    <a:pt x="1390475" y="283720"/>
                  </a:lnTo>
                  <a:lnTo>
                    <a:pt x="1392068" y="235784"/>
                  </a:lnTo>
                  <a:lnTo>
                    <a:pt x="1389890" y="187569"/>
                  </a:lnTo>
                  <a:lnTo>
                    <a:pt x="1383857" y="139264"/>
                  </a:lnTo>
                  <a:lnTo>
                    <a:pt x="1373886" y="91059"/>
                  </a:lnTo>
                  <a:lnTo>
                    <a:pt x="1739264" y="0"/>
                  </a:lnTo>
                  <a:lnTo>
                    <a:pt x="1748958" y="46428"/>
                  </a:lnTo>
                  <a:lnTo>
                    <a:pt x="1754998" y="92792"/>
                  </a:lnTo>
                  <a:lnTo>
                    <a:pt x="1757479" y="138940"/>
                  </a:lnTo>
                  <a:lnTo>
                    <a:pt x="1756495" y="184724"/>
                  </a:lnTo>
                  <a:lnTo>
                    <a:pt x="1752140" y="229994"/>
                  </a:lnTo>
                  <a:lnTo>
                    <a:pt x="1744508" y="274598"/>
                  </a:lnTo>
                  <a:lnTo>
                    <a:pt x="1733692" y="318388"/>
                  </a:lnTo>
                  <a:lnTo>
                    <a:pt x="1719788" y="361214"/>
                  </a:lnTo>
                  <a:lnTo>
                    <a:pt x="1702887" y="402925"/>
                  </a:lnTo>
                  <a:lnTo>
                    <a:pt x="1683086" y="443372"/>
                  </a:lnTo>
                  <a:lnTo>
                    <a:pt x="1660477" y="482404"/>
                  </a:lnTo>
                  <a:lnTo>
                    <a:pt x="1635154" y="519872"/>
                  </a:lnTo>
                  <a:lnTo>
                    <a:pt x="1607213" y="555627"/>
                  </a:lnTo>
                  <a:lnTo>
                    <a:pt x="1576745" y="589517"/>
                  </a:lnTo>
                  <a:lnTo>
                    <a:pt x="1543846" y="621393"/>
                  </a:lnTo>
                  <a:lnTo>
                    <a:pt x="1508610" y="651105"/>
                  </a:lnTo>
                  <a:lnTo>
                    <a:pt x="1471129" y="678503"/>
                  </a:lnTo>
                  <a:lnTo>
                    <a:pt x="1431500" y="703437"/>
                  </a:lnTo>
                  <a:lnTo>
                    <a:pt x="1389814" y="725758"/>
                  </a:lnTo>
                  <a:lnTo>
                    <a:pt x="1346167" y="745315"/>
                  </a:lnTo>
                  <a:lnTo>
                    <a:pt x="1300651" y="761958"/>
                  </a:lnTo>
                  <a:lnTo>
                    <a:pt x="1253363" y="775538"/>
                  </a:lnTo>
                  <a:lnTo>
                    <a:pt x="887984" y="866584"/>
                  </a:lnTo>
                  <a:lnTo>
                    <a:pt x="840066" y="876726"/>
                  </a:lnTo>
                  <a:lnTo>
                    <a:pt x="792082" y="883364"/>
                  </a:lnTo>
                  <a:lnTo>
                    <a:pt x="744207" y="886561"/>
                  </a:lnTo>
                  <a:lnTo>
                    <a:pt x="696613" y="886381"/>
                  </a:lnTo>
                  <a:lnTo>
                    <a:pt x="649476" y="882889"/>
                  </a:lnTo>
                  <a:lnTo>
                    <a:pt x="602969" y="876149"/>
                  </a:lnTo>
                  <a:lnTo>
                    <a:pt x="557266" y="866225"/>
                  </a:lnTo>
                  <a:lnTo>
                    <a:pt x="512542" y="853183"/>
                  </a:lnTo>
                  <a:lnTo>
                    <a:pt x="468969" y="837085"/>
                  </a:lnTo>
                  <a:lnTo>
                    <a:pt x="426723" y="817996"/>
                  </a:lnTo>
                  <a:lnTo>
                    <a:pt x="385977" y="795981"/>
                  </a:lnTo>
                  <a:lnTo>
                    <a:pt x="346905" y="771103"/>
                  </a:lnTo>
                  <a:lnTo>
                    <a:pt x="309682" y="743428"/>
                  </a:lnTo>
                  <a:lnTo>
                    <a:pt x="274481" y="713018"/>
                  </a:lnTo>
                  <a:lnTo>
                    <a:pt x="241477" y="679940"/>
                  </a:lnTo>
                  <a:lnTo>
                    <a:pt x="210842" y="644256"/>
                  </a:lnTo>
                  <a:lnTo>
                    <a:pt x="182752" y="606031"/>
                  </a:lnTo>
                  <a:lnTo>
                    <a:pt x="0" y="651560"/>
                  </a:lnTo>
                  <a:lnTo>
                    <a:pt x="277621" y="364236"/>
                  </a:lnTo>
                  <a:lnTo>
                    <a:pt x="730758" y="469468"/>
                  </a:lnTo>
                  <a:lnTo>
                    <a:pt x="548132" y="514984"/>
                  </a:lnTo>
                  <a:lnTo>
                    <a:pt x="576221" y="553209"/>
                  </a:lnTo>
                  <a:lnTo>
                    <a:pt x="606856" y="588893"/>
                  </a:lnTo>
                  <a:lnTo>
                    <a:pt x="639860" y="621972"/>
                  </a:lnTo>
                  <a:lnTo>
                    <a:pt x="675061" y="652381"/>
                  </a:lnTo>
                  <a:lnTo>
                    <a:pt x="712284" y="680057"/>
                  </a:lnTo>
                  <a:lnTo>
                    <a:pt x="751356" y="704935"/>
                  </a:lnTo>
                  <a:lnTo>
                    <a:pt x="792102" y="726951"/>
                  </a:lnTo>
                  <a:lnTo>
                    <a:pt x="834348" y="746040"/>
                  </a:lnTo>
                  <a:lnTo>
                    <a:pt x="877921" y="762138"/>
                  </a:lnTo>
                  <a:lnTo>
                    <a:pt x="922645" y="775182"/>
                  </a:lnTo>
                  <a:lnTo>
                    <a:pt x="968348" y="785106"/>
                  </a:lnTo>
                  <a:lnTo>
                    <a:pt x="1014855" y="791847"/>
                  </a:lnTo>
                  <a:lnTo>
                    <a:pt x="1061992" y="795340"/>
                  </a:lnTo>
                  <a:lnTo>
                    <a:pt x="1109586" y="795521"/>
                  </a:lnTo>
                  <a:lnTo>
                    <a:pt x="1157461" y="792326"/>
                  </a:lnTo>
                  <a:lnTo>
                    <a:pt x="1205445" y="785691"/>
                  </a:lnTo>
                  <a:lnTo>
                    <a:pt x="1253363" y="77555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810503" y="4931791"/>
            <a:ext cx="1594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seeds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develop  </a:t>
            </a:r>
            <a:r>
              <a:rPr sz="1800" b="1" spc="-5" dirty="0">
                <a:latin typeface="Arial"/>
                <a:cs typeface="Arial"/>
              </a:rPr>
              <a:t>in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ovary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26228" y="5300268"/>
            <a:ext cx="2520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BSE Class 12 Biology - Sexual Reproduction Inflowering Plant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76200"/>
            <a:ext cx="8988425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67056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lgerian" pitchFamily="82" charset="0"/>
              </a:rPr>
              <a:t>END OF CHAPTER</a:t>
            </a:r>
            <a:endParaRPr lang="en-US" sz="5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089737"/>
            <a:ext cx="678180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ernard MT Condensed" pitchFamily="18" charset="0"/>
              </a:rPr>
              <a:t>THANK YOU !</a:t>
            </a:r>
            <a:endParaRPr lang="en-US" sz="6000" dirty="0">
              <a:latin typeface="Bernard MT Condensed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25195" y="5841898"/>
            <a:ext cx="302260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600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endParaRPr sz="46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62380" y="404622"/>
            <a:ext cx="6146165" cy="6127750"/>
            <a:chOff x="1162380" y="404622"/>
            <a:chExt cx="6146165" cy="6127750"/>
          </a:xfrm>
        </p:grpSpPr>
        <p:sp>
          <p:nvSpPr>
            <p:cNvPr id="8" name="object 8"/>
            <p:cNvSpPr/>
            <p:nvPr/>
          </p:nvSpPr>
          <p:spPr>
            <a:xfrm>
              <a:off x="1162380" y="6106744"/>
              <a:ext cx="3879773" cy="425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7627" y="404622"/>
              <a:ext cx="6120637" cy="34564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0090" y="3914013"/>
            <a:ext cx="8124825" cy="175704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94945" marR="5080" indent="-182880">
              <a:lnSpc>
                <a:spcPct val="87800"/>
              </a:lnSpc>
              <a:spcBef>
                <a:spcPts val="520"/>
              </a:spcBef>
            </a:pPr>
            <a:r>
              <a:rPr sz="2850" spc="10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When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anther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young,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 group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of compactly arranged  homogenous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cells -the </a:t>
            </a: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sporogenous tissue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occupies the centre  of each</a:t>
            </a:r>
            <a:r>
              <a:rPr sz="2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microsporangium.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3140"/>
              </a:lnSpc>
              <a:tabLst>
                <a:tab pos="3935729" algn="l"/>
              </a:tabLst>
            </a:pPr>
            <a:r>
              <a:rPr sz="2850" spc="20" dirty="0">
                <a:solidFill>
                  <a:srgbClr val="D67B00"/>
                </a:solidFill>
                <a:latin typeface="Georgia"/>
                <a:cs typeface="Georgia"/>
              </a:rPr>
              <a:t>*</a:t>
            </a:r>
            <a:r>
              <a:rPr sz="2200" spc="2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cells of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sporogenous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tissue undergo meiotic</a:t>
            </a:r>
            <a:r>
              <a:rPr sz="22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divisions</a:t>
            </a:r>
            <a:endParaRPr sz="2200">
              <a:latin typeface="Trebuchet MS"/>
              <a:cs typeface="Trebuchet MS"/>
            </a:endParaRPr>
          </a:p>
          <a:p>
            <a:pPr marL="194945">
              <a:lnSpc>
                <a:spcPts val="2445"/>
              </a:lnSpc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to form microspore tetrads. (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haploidy)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7250" y="6247282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Trebuchet MS"/>
                <a:cs typeface="Trebuchet MS"/>
              </a:rPr>
              <a:t>9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2247</Words>
  <Application>Microsoft Office PowerPoint</Application>
  <PresentationFormat>On-screen Show (4:3)</PresentationFormat>
  <Paragraphs>358</Paragraphs>
  <Slides>84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Megaspore  mother cells  MMC Deploid</vt:lpstr>
      <vt:lpstr>Slide 23</vt:lpstr>
      <vt:lpstr>Slide 24</vt:lpstr>
      <vt:lpstr>Slide 25</vt:lpstr>
      <vt:lpstr>Slide 26</vt:lpstr>
      <vt:lpstr>Pollination:</vt:lpstr>
      <vt:lpstr>Slide 28</vt:lpstr>
      <vt:lpstr>Agents of pollination:</vt:lpstr>
      <vt:lpstr>ANEMOPHILY:</vt:lpstr>
      <vt:lpstr>HYDROPHILIC: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*All events from deposition of pollen grains on stigma – entry  of pollen tube into the ovule -Pollen pistil interaction</vt:lpstr>
      <vt:lpstr>Slide 42</vt:lpstr>
      <vt:lpstr>Slide 43</vt:lpstr>
      <vt:lpstr>Slide 44</vt:lpstr>
      <vt:lpstr>Slide 45</vt:lpstr>
      <vt:lpstr>Slide 46</vt:lpstr>
      <vt:lpstr>Slide 47</vt:lpstr>
      <vt:lpstr>* Emasculation</vt:lpstr>
      <vt:lpstr>Slide 49</vt:lpstr>
      <vt:lpstr>Slide 50</vt:lpstr>
      <vt:lpstr>Slide 51</vt:lpstr>
      <vt:lpstr>Slide 52</vt:lpstr>
      <vt:lpstr>Slide 53</vt:lpstr>
      <vt:lpstr>Slide 54</vt:lpstr>
      <vt:lpstr>*</vt:lpstr>
      <vt:lpstr>*</vt:lpstr>
      <vt:lpstr>Slide 57</vt:lpstr>
      <vt:lpstr>Slide 58</vt:lpstr>
      <vt:lpstr>Slide 59</vt:lpstr>
      <vt:lpstr>Dicot embryo consists of an  embryonal axis and two  cotyledons.</vt:lpstr>
      <vt:lpstr>Slide 61</vt:lpstr>
      <vt:lpstr>Slide 62</vt:lpstr>
      <vt:lpstr>*</vt:lpstr>
      <vt:lpstr>*</vt:lpstr>
      <vt:lpstr>*</vt:lpstr>
      <vt:lpstr>Non–endospermic and Endospermic seed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*</vt:lpstr>
      <vt:lpstr>Slide 83</vt:lpstr>
      <vt:lpstr>Slide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ssgj</cp:lastModifiedBy>
  <cp:revision>28</cp:revision>
  <dcterms:created xsi:type="dcterms:W3CDTF">2020-04-13T16:13:26Z</dcterms:created>
  <dcterms:modified xsi:type="dcterms:W3CDTF">2020-04-18T07:10:12Z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2013-11-26T00:00:00Z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2020-04-13T00:00:00Z</vt:filetime>
  </property>
</Properties>
</file>